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415" r:id="rId2"/>
    <p:sldId id="461" r:id="rId3"/>
    <p:sldId id="416" r:id="rId4"/>
    <p:sldId id="417" r:id="rId5"/>
    <p:sldId id="418" r:id="rId6"/>
    <p:sldId id="462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9" r:id="rId17"/>
    <p:sldId id="430" r:id="rId18"/>
    <p:sldId id="431" r:id="rId19"/>
    <p:sldId id="435" r:id="rId20"/>
    <p:sldId id="437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60" r:id="rId31"/>
    <p:sldId id="472" r:id="rId3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FFEFFF"/>
    <a:srgbClr val="D4F5F4"/>
    <a:srgbClr val="EDFBFD"/>
    <a:srgbClr val="B1EDF5"/>
    <a:srgbClr val="FFA8A8"/>
    <a:srgbClr val="FF0641"/>
    <a:srgbClr val="EBEDD3"/>
    <a:srgbClr val="FFC1C1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7" d="100"/>
          <a:sy n="77" d="100"/>
        </p:scale>
        <p:origin x="-690" y="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1400" b="1">
                <a:solidFill>
                  <a:schemeClr val="accent6">
                    <a:lumMod val="75000"/>
                  </a:schemeClr>
                </a:solidFill>
              </a:rPr>
              <a:t>Возбуждено дел (всего)</a:t>
            </a:r>
          </a:p>
        </c:rich>
      </c:tx>
      <c:layout>
        <c:manualLayout>
          <c:xMode val="edge"/>
          <c:yMode val="edge"/>
          <c:x val="9.8709108169989637E-2"/>
          <c:y val="4.0103967586575952E-2"/>
        </c:manualLayout>
      </c:layout>
    </c:title>
    <c:plotArea>
      <c:layout>
        <c:manualLayout>
          <c:layoutTarget val="inner"/>
          <c:xMode val="edge"/>
          <c:yMode val="edge"/>
          <c:x val="0.15561009002187851"/>
          <c:y val="0.20388413950033998"/>
          <c:w val="0.79156347171082408"/>
          <c:h val="0.65372374887410611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dPt>
            <c:idx val="0"/>
            <c:spPr>
              <a:solidFill>
                <a:srgbClr val="FFCC00"/>
              </a:solidFill>
              <a:ln w="12700">
                <a:solidFill>
                  <a:schemeClr val="tx1"/>
                </a:solidFill>
                <a:prstDash val="soli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'возбужд дел'!$D$4:$F$4</c:f>
              <c:strCache>
                <c:ptCount val="3"/>
                <c:pt idx="0">
                  <c:v>1 пг 2010 г.</c:v>
                </c:pt>
                <c:pt idx="1">
                  <c:v>1 пг 2011 г.</c:v>
                </c:pt>
                <c:pt idx="2">
                  <c:v>1 пг 2012 г.</c:v>
                </c:pt>
              </c:strCache>
            </c:strRef>
          </c:cat>
          <c:val>
            <c:numRef>
              <c:f>'возбужд дел'!$D$5:$F$5</c:f>
              <c:numCache>
                <c:formatCode>#,##0</c:formatCode>
                <c:ptCount val="3"/>
                <c:pt idx="0">
                  <c:v>5437</c:v>
                </c:pt>
                <c:pt idx="1">
                  <c:v>5171</c:v>
                </c:pt>
                <c:pt idx="2">
                  <c:v>4790</c:v>
                </c:pt>
              </c:numCache>
            </c:numRef>
          </c:val>
        </c:ser>
        <c:dLbls/>
        <c:overlap val="100"/>
        <c:axId val="56313344"/>
        <c:axId val="56314880"/>
      </c:barChart>
      <c:catAx>
        <c:axId val="56313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56314880"/>
        <c:crosses val="autoZero"/>
        <c:auto val="1"/>
        <c:lblAlgn val="ctr"/>
        <c:lblOffset val="100"/>
        <c:tickLblSkip val="1"/>
        <c:tickMarkSkip val="1"/>
      </c:catAx>
      <c:valAx>
        <c:axId val="56314880"/>
        <c:scaling>
          <c:orientation val="minMax"/>
        </c:scaling>
        <c:axPos val="l"/>
        <c:majorGridlines>
          <c:spPr>
            <a:ln w="12700">
              <a:solidFill>
                <a:srgbClr val="333399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56313344"/>
        <c:crosses val="autoZero"/>
        <c:crossBetween val="between"/>
      </c:valAx>
      <c:spPr>
        <a:gradFill>
          <a:gsLst>
            <a:gs pos="54000">
              <a:schemeClr val="tx2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54000">
              <a:schemeClr val="tx2">
                <a:lumMod val="20000"/>
                <a:lumOff val="80000"/>
              </a:schemeClr>
            </a:gs>
            <a:gs pos="100000">
              <a:srgbClr val="D7D7D7">
                <a:gamma/>
                <a:tint val="63529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0.13033673116441841"/>
          <c:y val="5.772005772005772E-2"/>
          <c:w val="0.7832191906244278"/>
          <c:h val="0.87301587301587602"/>
        </c:manualLayout>
      </c:layout>
      <c:pie3DChart>
        <c:varyColors val="1"/>
        <c:ser>
          <c:idx val="0"/>
          <c:order val="0"/>
          <c:spPr>
            <a:ln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0.16880424830617094"/>
                  <c:y val="-0.15455704400586329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9820481310872248"/>
                  <c:y val="7.0777790822189449E-2"/>
                </c:manualLayout>
              </c:layout>
              <c:tx>
                <c:rich>
                  <a:bodyPr/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1,1%</a:t>
                    </a:r>
                  </a:p>
                </c:rich>
              </c:tx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'отменено постановлений'!$D$15:$D$16</c:f>
              <c:numCache>
                <c:formatCode>0.0%</c:formatCode>
                <c:ptCount val="2"/>
                <c:pt idx="0">
                  <c:v>0.18916102136529472</c:v>
                </c:pt>
                <c:pt idx="1">
                  <c:v>0.81083897863470666</c:v>
                </c:pt>
              </c:numCache>
            </c:numRef>
          </c:val>
        </c:ser>
        <c:ser>
          <c:idx val="1"/>
          <c:order val="1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5"/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elete val="1"/>
          </c:dLbls>
          <c:val>
            <c:numRef>
              <c:f>'отменено постановлений'!$D$15:$D$16</c:f>
              <c:numCache>
                <c:formatCode>0.0%</c:formatCode>
                <c:ptCount val="2"/>
                <c:pt idx="0">
                  <c:v>0.18916102136529472</c:v>
                </c:pt>
                <c:pt idx="1">
                  <c:v>0.81083897863470666</c:v>
                </c:pt>
              </c:numCache>
            </c:numRef>
          </c:val>
        </c:ser>
        <c:dLbls/>
      </c:pie3DChart>
    </c:plotArea>
    <c:plotVisOnly val="1"/>
    <c:dispBlanksAs val="zero"/>
  </c:chart>
  <c:spPr>
    <a:gradFill rotWithShape="0">
      <a:gsLst>
        <a:gs pos="0">
          <a:srgbClr val="FFFFFF">
            <a:gamma/>
            <a:tint val="0"/>
            <a:invGamma/>
          </a:srgbClr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0.13071595780257236"/>
          <c:y val="4.0404040404040414E-2"/>
          <c:w val="0.80788171748801862"/>
          <c:h val="0.89610389610389818"/>
        </c:manualLayout>
      </c:layout>
      <c:pie3DChart>
        <c:varyColors val="1"/>
        <c:ser>
          <c:idx val="0"/>
          <c:order val="0"/>
          <c:dPt>
            <c:idx val="1"/>
            <c:spPr>
              <a:ln>
                <a:solidFill>
                  <a:srgbClr val="000000"/>
                </a:solidFill>
              </a:ln>
            </c:spPr>
          </c:dPt>
          <c:dLbls>
            <c:dLbl>
              <c:idx val="1"/>
              <c:layout>
                <c:manualLayout>
                  <c:x val="0.21895134064660302"/>
                  <c:y val="4.8381129242843122E-2"/>
                </c:manualLayout>
              </c:layout>
              <c:tx>
                <c:rich>
                  <a:bodyPr/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4,9%</a:t>
                    </a:r>
                  </a:p>
                </c:rich>
              </c:tx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'отменено постановлений'!$E$15:$E$16</c:f>
              <c:numCache>
                <c:formatCode>0.0%</c:formatCode>
                <c:ptCount val="2"/>
                <c:pt idx="0">
                  <c:v>0.1509433962264157</c:v>
                </c:pt>
                <c:pt idx="1">
                  <c:v>0.84905660377358638</c:v>
                </c:pt>
              </c:numCache>
            </c:numRef>
          </c:val>
        </c:ser>
        <c:ser>
          <c:idx val="1"/>
          <c:order val="1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5"/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elete val="1"/>
          </c:dLbls>
          <c:val>
            <c:numRef>
              <c:f>'отменено постановлений'!$E$15:$E$16</c:f>
              <c:numCache>
                <c:formatCode>0.0%</c:formatCode>
                <c:ptCount val="2"/>
                <c:pt idx="0">
                  <c:v>0.1509433962264157</c:v>
                </c:pt>
                <c:pt idx="1">
                  <c:v>0.84905660377358638</c:v>
                </c:pt>
              </c:numCache>
            </c:numRef>
          </c:val>
        </c:ser>
        <c:ser>
          <c:idx val="2"/>
          <c:order val="2"/>
          <c:tx>
            <c:strRef>
              <c:f>'отменено постановлений'!$C$4</c:f>
              <c:strCache>
                <c:ptCount val="1"/>
                <c:pt idx="0">
                  <c:v>1пг 2010 г.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spPr>
    <a:gradFill rotWithShape="0">
      <a:gsLst>
        <a:gs pos="0">
          <a:srgbClr val="FFFFFF">
            <a:gamma/>
            <a:tint val="0"/>
            <a:invGamma/>
          </a:srgbClr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r>
              <a:rPr lang="ru-RU" sz="18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 Cyr"/>
                <a:cs typeface="Times New Roman" pitchFamily="18" charset="0"/>
              </a:rPr>
              <a:t>Динамика суммарного размера уплаченного штрафа за нарушение антимонопольного законодательства, млн.руб. (по данным Федерального казначейства</a:t>
            </a:r>
            <a:r>
              <a:rPr lang="en-US" sz="18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 Cyr"/>
                <a:cs typeface="Times New Roman" pitchFamily="18" charset="0"/>
              </a:rPr>
              <a:t>)</a:t>
            </a:r>
            <a:endParaRPr lang="ru-RU" sz="1800" b="1" i="0" u="none" strike="noStrike" kern="1200" baseline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 Cyr"/>
              <a:cs typeface="Times New Roman" pitchFamily="18" charset="0"/>
            </a:endParaRPr>
          </a:p>
        </c:rich>
      </c:tx>
      <c:layout/>
    </c:title>
    <c:view3D>
      <c:perspective val="30"/>
    </c:view3D>
    <c:sideWall>
      <c:spPr>
        <a:gradFill rotWithShape="0">
          <a:gsLst>
            <a:gs pos="0">
              <a:srgbClr val="FFFFCC"/>
            </a:gs>
            <a:gs pos="50000">
              <a:srgbClr val="FFFFFF">
                <a:gamma/>
                <a:tint val="0"/>
                <a:invGamma/>
              </a:srgbClr>
            </a:gs>
            <a:gs pos="100000">
              <a:srgbClr val="FFFFCC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FFFFCC"/>
            </a:gs>
            <a:gs pos="50000">
              <a:srgbClr val="FFFFFF">
                <a:gamma/>
                <a:tint val="0"/>
                <a:invGamma/>
              </a:srgbClr>
            </a:gs>
            <a:gs pos="100000">
              <a:srgbClr val="FFFFCC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641167125780045E-2"/>
                  <c:y val="-1.731767803118454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srgbClr val="333399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3205042744538301E-2"/>
                  <c:y val="-1.2366231164184317E-2"/>
                </c:manualLayout>
              </c:layout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333399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7.5371492436263118E-3"/>
                  <c:y val="0.16324434198277904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srgbClr val="333399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0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'Уплачено по данным ФК'!$C$5:$E$5</c:f>
              <c:strCache>
                <c:ptCount val="3"/>
                <c:pt idx="0">
                  <c:v>1пг 2010 г.</c:v>
                </c:pt>
                <c:pt idx="1">
                  <c:v>1 пг 2011 г. </c:v>
                </c:pt>
                <c:pt idx="2">
                  <c:v>1пг 2012 г.</c:v>
                </c:pt>
              </c:strCache>
            </c:strRef>
          </c:cat>
          <c:val>
            <c:numRef>
              <c:f>'Уплачено по данным ФК'!$C$7:$E$7</c:f>
              <c:numCache>
                <c:formatCode>#,##0.0</c:formatCode>
                <c:ptCount val="3"/>
                <c:pt idx="0">
                  <c:v>1518</c:v>
                </c:pt>
                <c:pt idx="1">
                  <c:v>10865.8</c:v>
                </c:pt>
                <c:pt idx="2">
                  <c:v>5991.4</c:v>
                </c:pt>
              </c:numCache>
            </c:numRef>
          </c:val>
        </c:ser>
        <c:dLbls/>
        <c:shape val="box"/>
        <c:axId val="63724160"/>
        <c:axId val="63738240"/>
        <c:axId val="0"/>
      </c:bar3DChart>
      <c:catAx>
        <c:axId val="637241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8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3738240"/>
        <c:crosses val="autoZero"/>
        <c:auto val="1"/>
        <c:lblAlgn val="ctr"/>
        <c:lblOffset val="100"/>
        <c:tickLblSkip val="1"/>
        <c:tickMarkSkip val="1"/>
      </c:catAx>
      <c:valAx>
        <c:axId val="63738240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3724160"/>
        <c:crosses val="autoZero"/>
        <c:crossBetween val="between"/>
      </c:valAx>
    </c:plotArea>
    <c:plotVisOnly val="1"/>
    <c:dispBlanksAs val="gap"/>
  </c:chart>
  <c:spPr>
    <a:gradFill rotWithShape="0">
      <a:gsLst>
        <a:gs pos="0">
          <a:srgbClr val="CCCCFF"/>
        </a:gs>
        <a:gs pos="100000">
          <a:srgbClr val="EFEFFF">
            <a:gamma/>
            <a:tint val="30588"/>
            <a:invGamma/>
          </a:srgb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v> устранено нарушений (%)</c:v>
          </c:tx>
          <c:spPr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 algn="ctr">
                  <a:defRPr lang="ru-RU" sz="1800" b="0" i="0" u="none" strike="noStrike" kern="1200" baseline="0">
                    <a:solidFill>
                      <a:srgbClr val="00206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'выявлен и устран наруш'!$D$2:$F$2</c:f>
              <c:strCache>
                <c:ptCount val="3"/>
                <c:pt idx="0">
                  <c:v>1 пг 2010 г.</c:v>
                </c:pt>
                <c:pt idx="1">
                  <c:v>1 пг 2011 г.</c:v>
                </c:pt>
                <c:pt idx="2">
                  <c:v>1 пг 2012 г.</c:v>
                </c:pt>
              </c:strCache>
            </c:strRef>
          </c:cat>
          <c:val>
            <c:numRef>
              <c:f>'выявлен и устран наруш'!$D$6:$F$6</c:f>
              <c:numCache>
                <c:formatCode>0.0%</c:formatCode>
                <c:ptCount val="3"/>
                <c:pt idx="0">
                  <c:v>0.768872697834448</c:v>
                </c:pt>
                <c:pt idx="1">
                  <c:v>0.77169769006503919</c:v>
                </c:pt>
                <c:pt idx="2">
                  <c:v>0.78846582052994851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cat>
            <c:strRef>
              <c:f>'выявлен и устран наруш'!$D$2:$F$2</c:f>
              <c:strCache>
                <c:ptCount val="3"/>
                <c:pt idx="0">
                  <c:v>1 пг 2010 г.</c:v>
                </c:pt>
                <c:pt idx="1">
                  <c:v>1 пг 2011 г.</c:v>
                </c:pt>
                <c:pt idx="2">
                  <c:v>1 пг 2012 г.</c:v>
                </c:pt>
              </c:strCache>
            </c:strRef>
          </c:cat>
          <c:val>
            <c:numRef>
              <c:f>'выявлен и устран наруш'!$D$7:$F$7</c:f>
              <c:numCache>
                <c:formatCode>0.0%</c:formatCode>
                <c:ptCount val="3"/>
                <c:pt idx="0">
                  <c:v>0.23112730216555355</c:v>
                </c:pt>
                <c:pt idx="1">
                  <c:v>0.22830230993496303</c:v>
                </c:pt>
                <c:pt idx="2">
                  <c:v>0.21153417947005126</c:v>
                </c:pt>
              </c:numCache>
            </c:numRef>
          </c:val>
        </c:ser>
        <c:dLbls/>
        <c:gapWidth val="75"/>
        <c:overlap val="100"/>
        <c:axId val="58795136"/>
        <c:axId val="58796672"/>
      </c:barChart>
      <c:catAx>
        <c:axId val="587951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796672"/>
        <c:crosses val="autoZero"/>
        <c:auto val="1"/>
        <c:lblAlgn val="ctr"/>
        <c:lblOffset val="100"/>
        <c:tickLblSkip val="1"/>
        <c:tickMarkSkip val="1"/>
      </c:catAx>
      <c:valAx>
        <c:axId val="58796672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795136"/>
        <c:crosses val="autoZero"/>
        <c:crossBetween val="between"/>
      </c:valAx>
      <c:spPr>
        <a:gradFill rotWithShape="0">
          <a:gsLst>
            <a:gs pos="0">
              <a:srgbClr val="C0C0C0"/>
            </a:gs>
            <a:gs pos="100000">
              <a:srgbClr val="E6E6E6">
                <a:gamma/>
                <a:tint val="40000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1"/>
        <c:delete val="1"/>
      </c:legendEntry>
      <c:layout/>
      <c:txPr>
        <a:bodyPr/>
        <a:lstStyle/>
        <a:p>
          <a:pPr>
            <a:defRPr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27681619959993"/>
          <c:y val="5.1400554097404488E-2"/>
          <c:w val="0.6571547356558759"/>
          <c:h val="0.8326195683872849"/>
        </c:manualLayout>
      </c:layout>
      <c:bar3DChart>
        <c:barDir val="col"/>
        <c:grouping val="percentStacked"/>
        <c:ser>
          <c:idx val="0"/>
          <c:order val="0"/>
          <c:tx>
            <c:strRef>
              <c:f>'Возбужд дела инициатива'!$B$7</c:f>
              <c:strCache>
                <c:ptCount val="1"/>
                <c:pt idx="0">
                  <c:v>Доля инициативных дел</c:v>
                </c:pt>
              </c:strCache>
            </c:strRef>
          </c:tx>
          <c:spPr>
            <a:ln>
              <a:solidFill>
                <a:srgbClr val="333399">
                  <a:lumMod val="75000"/>
                </a:srgbClr>
              </a:solidFill>
            </a:ln>
          </c:spPr>
          <c:dLbls>
            <c:txPr>
              <a:bodyPr/>
              <a:lstStyle/>
              <a:p>
                <a:pPr>
                  <a:defRPr sz="1300" b="1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'Возбужд дела инициатива'!$C$5:$E$5</c:f>
              <c:strCache>
                <c:ptCount val="3"/>
                <c:pt idx="0">
                  <c:v>1 пг 2010 г.</c:v>
                </c:pt>
                <c:pt idx="1">
                  <c:v>1 пг 2011 г.</c:v>
                </c:pt>
                <c:pt idx="2">
                  <c:v>1 пг 2012 г.</c:v>
                </c:pt>
              </c:strCache>
            </c:strRef>
          </c:cat>
          <c:val>
            <c:numRef>
              <c:f>'Возбужд дела инициатива'!$C$8:$E$8</c:f>
              <c:numCache>
                <c:formatCode>0.0%</c:formatCode>
                <c:ptCount val="3"/>
                <c:pt idx="0">
                  <c:v>0.5175648335479125</c:v>
                </c:pt>
                <c:pt idx="1">
                  <c:v>0.42274221620576291</c:v>
                </c:pt>
                <c:pt idx="2">
                  <c:v>0.40146137787056407</c:v>
                </c:pt>
              </c:numCache>
            </c:numRef>
          </c:val>
        </c:ser>
        <c:ser>
          <c:idx val="1"/>
          <c:order val="1"/>
          <c:tx>
            <c:strRef>
              <c:f>'Возбужд дела инициатива'!$B$9</c:f>
              <c:strCache>
                <c:ptCount val="1"/>
              </c:strCache>
            </c:strRef>
          </c:tx>
          <c:spPr>
            <a:ln>
              <a:solidFill>
                <a:srgbClr val="BBE0E3">
                  <a:lumMod val="25000"/>
                </a:srgbClr>
              </a:solidFill>
            </a:ln>
          </c:spPr>
          <c:dLbls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'Возбужд дела инициатива'!$C$5:$E$5</c:f>
              <c:strCache>
                <c:ptCount val="3"/>
                <c:pt idx="0">
                  <c:v>1 пг 2010 г.</c:v>
                </c:pt>
                <c:pt idx="1">
                  <c:v>1 пг 2011 г.</c:v>
                </c:pt>
                <c:pt idx="2">
                  <c:v>1 пг 2012 г.</c:v>
                </c:pt>
              </c:strCache>
            </c:strRef>
          </c:cat>
          <c:val>
            <c:numRef>
              <c:f>'Возбужд дела инициатива'!$C$9:$E$9</c:f>
              <c:numCache>
                <c:formatCode>0.0%</c:formatCode>
                <c:ptCount val="3"/>
                <c:pt idx="0">
                  <c:v>0.4824351664520875</c:v>
                </c:pt>
                <c:pt idx="1">
                  <c:v>0.57725778379423631</c:v>
                </c:pt>
                <c:pt idx="2">
                  <c:v>0.59853862212943632</c:v>
                </c:pt>
              </c:numCache>
            </c:numRef>
          </c:val>
        </c:ser>
        <c:dLbls/>
        <c:shape val="box"/>
        <c:axId val="58900864"/>
        <c:axId val="58902400"/>
        <c:axId val="0"/>
      </c:bar3DChart>
      <c:catAx>
        <c:axId val="58900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902400"/>
        <c:crosses val="autoZero"/>
        <c:auto val="1"/>
        <c:lblAlgn val="ctr"/>
        <c:lblOffset val="100"/>
      </c:catAx>
      <c:valAx>
        <c:axId val="5890240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900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7962045560631621"/>
          <c:y val="0.29089895013123362"/>
          <c:w val="0.21653221918688759"/>
          <c:h val="0.320212160979878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250940507436594"/>
          <c:y val="5.0925925925925923E-2"/>
          <c:w val="0.61438602324421543"/>
          <c:h val="0.81589457567804102"/>
        </c:manualLayout>
      </c:layout>
      <c:barChart>
        <c:barDir val="bar"/>
        <c:grouping val="clustered"/>
        <c:ser>
          <c:idx val="2"/>
          <c:order val="0"/>
          <c:tx>
            <c:strRef>
              <c:f>'Обжаловано (как было)'!$B$6</c:f>
              <c:strCache>
                <c:ptCount val="1"/>
                <c:pt idx="0">
                  <c:v>Отменено решений (% от числа обжалованных)</c:v>
                </c:pt>
              </c:strCache>
            </c:strRef>
          </c:tx>
          <c:spPr>
            <a:solidFill>
              <a:srgbClr val="FFC1C1"/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en-US"/>
                      <a:t>8</a:t>
                    </a:r>
                    <a:r>
                      <a:rPr lang="ru-RU"/>
                      <a:t>9 (13,4%)</a:t>
                    </a:r>
                    <a:endParaRPr lang="en-US"/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206 (10,0%)</a:t>
                    </a:r>
                    <a:endParaRPr lang="en-US"/>
                  </a:p>
                </c:rich>
              </c:tx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74</a:t>
                    </a:r>
                    <a:r>
                      <a: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5,0</a:t>
                    </a:r>
                    <a:r>
                      <a: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%)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'Обжаловано (как было)'!$C$3:$E$3</c:f>
              <c:strCache>
                <c:ptCount val="3"/>
                <c:pt idx="0">
                  <c:v>1 пг 2010 г.</c:v>
                </c:pt>
                <c:pt idx="1">
                  <c:v>1 пг 2011 г.</c:v>
                </c:pt>
                <c:pt idx="2">
                  <c:v>1 пг 2012 г.</c:v>
                </c:pt>
              </c:strCache>
            </c:strRef>
          </c:cat>
          <c:val>
            <c:numRef>
              <c:f>'Обжаловано (как было)'!$C$6:$E$6</c:f>
              <c:numCache>
                <c:formatCode>#,##0</c:formatCode>
                <c:ptCount val="3"/>
                <c:pt idx="0">
                  <c:v>189</c:v>
                </c:pt>
                <c:pt idx="1">
                  <c:v>206</c:v>
                </c:pt>
                <c:pt idx="2">
                  <c:v>276</c:v>
                </c:pt>
              </c:numCache>
            </c:numRef>
          </c:val>
        </c:ser>
        <c:ser>
          <c:idx val="1"/>
          <c:order val="1"/>
          <c:tx>
            <c:strRef>
              <c:f>'Обжаловано (как было)'!$B$5</c:f>
              <c:strCache>
                <c:ptCount val="1"/>
                <c:pt idx="0">
                  <c:v>Обжаловано решений с учетом решений, принятых в предыдущем периоде (% от числа принятых)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ru-RU"/>
                      <a:t>413 (36,4%)</a:t>
                    </a:r>
                    <a:endParaRPr lang="en-US"/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ru-RU"/>
                      <a:t>070 (49,5%)</a:t>
                    </a:r>
                    <a:endParaRPr lang="en-US"/>
                  </a:p>
                </c:rich>
              </c:tx>
            </c:dLbl>
            <c:dLbl>
              <c:idx val="2"/>
              <c:layout>
                <c:manualLayout>
                  <c:x val="-1.4619222343413201E-3"/>
                  <c:y val="1.174742843858177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ru-RU" baseline="0"/>
                      <a:t> 822</a:t>
                    </a:r>
                    <a:r>
                      <a:rPr lang="ru-RU"/>
                      <a:t> (46,7%)</a:t>
                    </a:r>
                    <a:endParaRPr lang="en-US"/>
                  </a:p>
                </c:rich>
              </c:tx>
              <c:dLblPos val="outEnd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'Обжаловано (как было)'!$C$3:$E$3</c:f>
              <c:strCache>
                <c:ptCount val="3"/>
                <c:pt idx="0">
                  <c:v>1 пг 2010 г.</c:v>
                </c:pt>
                <c:pt idx="1">
                  <c:v>1 пг 2011 г.</c:v>
                </c:pt>
                <c:pt idx="2">
                  <c:v>1 пг 2012 г.</c:v>
                </c:pt>
              </c:strCache>
            </c:strRef>
          </c:cat>
          <c:val>
            <c:numRef>
              <c:f>'Обжаловано (как было)'!$C$5:$E$5</c:f>
              <c:numCache>
                <c:formatCode>#,##0</c:formatCode>
                <c:ptCount val="3"/>
                <c:pt idx="0">
                  <c:v>1413</c:v>
                </c:pt>
                <c:pt idx="1">
                  <c:v>2070</c:v>
                </c:pt>
                <c:pt idx="2">
                  <c:v>1822</c:v>
                </c:pt>
              </c:numCache>
            </c:numRef>
          </c:val>
        </c:ser>
        <c:ser>
          <c:idx val="0"/>
          <c:order val="2"/>
          <c:tx>
            <c:strRef>
              <c:f>'Обжаловано (как было)'!$B$4</c:f>
              <c:strCache>
                <c:ptCount val="1"/>
                <c:pt idx="0">
                  <c:v>Принято решений о наличии нарушения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1.0288208717549902E-2"/>
                  <c:y val="4.5222895461757787E-3"/>
                </c:manualLayout>
              </c:layout>
              <c:showVal val="1"/>
            </c:dLbl>
            <c:dLbl>
              <c:idx val="2"/>
              <c:layout>
                <c:manualLayout>
                  <c:x val="5.8789764100285174E-3"/>
                  <c:y val="-9.044579092351560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'Обжаловано (как было)'!$C$3:$E$3</c:f>
              <c:strCache>
                <c:ptCount val="3"/>
                <c:pt idx="0">
                  <c:v>1 пг 2010 г.</c:v>
                </c:pt>
                <c:pt idx="1">
                  <c:v>1 пг 2011 г.</c:v>
                </c:pt>
                <c:pt idx="2">
                  <c:v>1 пг 2012 г.</c:v>
                </c:pt>
              </c:strCache>
            </c:strRef>
          </c:cat>
          <c:val>
            <c:numRef>
              <c:f>'Обжаловано (как было)'!$C$4:$E$4</c:f>
              <c:numCache>
                <c:formatCode>#,##0</c:formatCode>
                <c:ptCount val="3"/>
                <c:pt idx="0">
                  <c:v>3879</c:v>
                </c:pt>
                <c:pt idx="1">
                  <c:v>4179</c:v>
                </c:pt>
                <c:pt idx="2">
                  <c:v>3902</c:v>
                </c:pt>
              </c:numCache>
            </c:numRef>
          </c:val>
        </c:ser>
        <c:dLbls/>
        <c:axId val="59183488"/>
        <c:axId val="59185024"/>
      </c:barChart>
      <c:catAx>
        <c:axId val="591834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50" baseline="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59185024"/>
        <c:crosses val="autoZero"/>
        <c:auto val="1"/>
        <c:lblAlgn val="ctr"/>
        <c:lblOffset val="100"/>
      </c:catAx>
      <c:valAx>
        <c:axId val="59185024"/>
        <c:scaling>
          <c:orientation val="minMax"/>
        </c:scaling>
        <c:axPos val="b"/>
        <c:majorGridlines/>
        <c:numFmt formatCode="#,##0" sourceLinked="1"/>
        <c:tickLblPos val="nextTo"/>
        <c:txPr>
          <a:bodyPr/>
          <a:lstStyle/>
          <a:p>
            <a:pPr>
              <a:defRPr sz="1200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59183488"/>
        <c:crosses val="autoZero"/>
        <c:crossBetween val="between"/>
      </c:valAx>
      <c:spPr>
        <a:effectLst>
          <a:glow rad="127000">
            <a:schemeClr val="accent2">
              <a:lumMod val="20000"/>
              <a:lumOff val="80000"/>
            </a:schemeClr>
          </a:glow>
          <a:outerShdw blurRad="50800" dist="50800" dir="5400000" algn="ctr" rotWithShape="0">
            <a:srgbClr val="0070C0"/>
          </a:outerShdw>
        </a:effectLst>
      </c:spPr>
    </c:plotArea>
    <c:legend>
      <c:legendPos val="r"/>
      <c:layout>
        <c:manualLayout>
          <c:xMode val="edge"/>
          <c:yMode val="edge"/>
          <c:x val="0.77156772070157897"/>
          <c:y val="3.3297157503405957E-2"/>
          <c:w val="0.22843227929842114"/>
          <c:h val="0.9667027737658781"/>
        </c:manualLayout>
      </c:layout>
      <c:txPr>
        <a:bodyPr/>
        <a:lstStyle/>
        <a:p>
          <a:pPr>
            <a:defRPr sz="1100" b="0"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051618547681565"/>
          <c:y val="0.16251166520851515"/>
          <c:w val="0.58926159230096131"/>
          <c:h val="0.72150845727617541"/>
        </c:manualLayout>
      </c:layout>
      <c:lineChart>
        <c:grouping val="standard"/>
        <c:ser>
          <c:idx val="0"/>
          <c:order val="0"/>
          <c:tx>
            <c:strRef>
              <c:f>'ходатайства и уведомления'!$B$5</c:f>
              <c:strCache>
                <c:ptCount val="1"/>
                <c:pt idx="0">
                  <c:v>ходатайства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641"/>
              </a:solidFill>
            </c:spPr>
          </c:marker>
          <c:dLbls>
            <c:dLbl>
              <c:idx val="0"/>
              <c:layout>
                <c:manualLayout>
                  <c:x val="-4.7649372111314356E-2"/>
                  <c:y val="5.555555555555546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4054054054054092E-2"/>
                  <c:y val="4.166666666666666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8906048906048903E-2"/>
                  <c:y val="3.240740740740746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6332046332046441E-2"/>
                  <c:y val="3.240740740740746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757964597859612E-2"/>
                  <c:y val="3.703703703703705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6936026936026848E-2"/>
                  <c:y val="-5.555555555555546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'ходатайства и уведомления'!$C$4:$H$4</c:f>
              <c:strCache>
                <c:ptCount val="6"/>
                <c:pt idx="0">
                  <c:v>1пг 2007г.</c:v>
                </c:pt>
                <c:pt idx="1">
                  <c:v>1пг 2008г.</c:v>
                </c:pt>
                <c:pt idx="2">
                  <c:v>1пг 2009г.</c:v>
                </c:pt>
                <c:pt idx="3">
                  <c:v>1пг 2010г.</c:v>
                </c:pt>
                <c:pt idx="4">
                  <c:v>1пг 2011г.</c:v>
                </c:pt>
                <c:pt idx="5">
                  <c:v>1пг 2012г.</c:v>
                </c:pt>
              </c:strCache>
            </c:strRef>
          </c:cat>
          <c:val>
            <c:numRef>
              <c:f>'ходатайства и уведомления'!$C$5:$H$5</c:f>
              <c:numCache>
                <c:formatCode>#,##0</c:formatCode>
                <c:ptCount val="6"/>
                <c:pt idx="0">
                  <c:v>2770</c:v>
                </c:pt>
                <c:pt idx="1">
                  <c:v>2842</c:v>
                </c:pt>
                <c:pt idx="2">
                  <c:v>2005</c:v>
                </c:pt>
                <c:pt idx="3">
                  <c:v>1347</c:v>
                </c:pt>
                <c:pt idx="4">
                  <c:v>1431</c:v>
                </c:pt>
                <c:pt idx="5">
                  <c:v>1366</c:v>
                </c:pt>
              </c:numCache>
            </c:numRef>
          </c:val>
        </c:ser>
        <c:ser>
          <c:idx val="1"/>
          <c:order val="1"/>
          <c:tx>
            <c:strRef>
              <c:f>'ходатайства и уведомления'!$B$6</c:f>
              <c:strCache>
                <c:ptCount val="1"/>
                <c:pt idx="0">
                  <c:v>уведомления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314814814814814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5444015444015477E-2"/>
                  <c:y val="-2.777777777777786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8610038610038609E-2"/>
                  <c:y val="-5.555555555555545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8610038610038609E-2"/>
                  <c:y val="-7.407407407407415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5740025740025752E-3"/>
                  <c:y val="-9.25925925925929E-3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73400673400666E-3"/>
                  <c:y val="0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'ходатайства и уведомления'!$C$4:$H$4</c:f>
              <c:strCache>
                <c:ptCount val="6"/>
                <c:pt idx="0">
                  <c:v>1пг 2007г.</c:v>
                </c:pt>
                <c:pt idx="1">
                  <c:v>1пг 2008г.</c:v>
                </c:pt>
                <c:pt idx="2">
                  <c:v>1пг 2009г.</c:v>
                </c:pt>
                <c:pt idx="3">
                  <c:v>1пг 2010г.</c:v>
                </c:pt>
                <c:pt idx="4">
                  <c:v>1пг 2011г.</c:v>
                </c:pt>
                <c:pt idx="5">
                  <c:v>1пг 2012г.</c:v>
                </c:pt>
              </c:strCache>
            </c:strRef>
          </c:cat>
          <c:val>
            <c:numRef>
              <c:f>'ходатайства и уведомления'!$C$6:$H$6</c:f>
              <c:numCache>
                <c:formatCode>#,##0</c:formatCode>
                <c:ptCount val="6"/>
                <c:pt idx="0">
                  <c:v>5621</c:v>
                </c:pt>
                <c:pt idx="1">
                  <c:v>17610</c:v>
                </c:pt>
                <c:pt idx="2">
                  <c:v>4437</c:v>
                </c:pt>
                <c:pt idx="3">
                  <c:v>3420</c:v>
                </c:pt>
                <c:pt idx="4">
                  <c:v>2838</c:v>
                </c:pt>
                <c:pt idx="5">
                  <c:v>816</c:v>
                </c:pt>
              </c:numCache>
            </c:numRef>
          </c:val>
        </c:ser>
        <c:dLbls/>
        <c:marker val="1"/>
        <c:axId val="59320960"/>
        <c:axId val="59244928"/>
      </c:lineChart>
      <c:catAx>
        <c:axId val="59320960"/>
        <c:scaling>
          <c:orientation val="minMax"/>
        </c:scaling>
        <c:axPos val="b"/>
        <c:majorGridlines/>
        <c:min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59244928"/>
        <c:crosses val="autoZero"/>
        <c:auto val="1"/>
        <c:lblAlgn val="ctr"/>
        <c:lblOffset val="100"/>
      </c:catAx>
      <c:valAx>
        <c:axId val="5924492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593209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v>антимонопольное законодательство</c:v>
          </c:tx>
          <c:spPr>
            <a:solidFill>
              <a:srgbClr val="FFA8A8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КоАП!$H$4:$J$4</c:f>
              <c:strCache>
                <c:ptCount val="3"/>
                <c:pt idx="0">
                  <c:v>1пг 2010 г. </c:v>
                </c:pt>
                <c:pt idx="1">
                  <c:v>1пг 2011 г. </c:v>
                </c:pt>
                <c:pt idx="2">
                  <c:v>1пг 2012 г. </c:v>
                </c:pt>
              </c:strCache>
            </c:strRef>
          </c:cat>
          <c:val>
            <c:numRef>
              <c:f>КоАП!$H$6:$J$6</c:f>
              <c:numCache>
                <c:formatCode>#,##0</c:formatCode>
                <c:ptCount val="3"/>
                <c:pt idx="0">
                  <c:v>2033</c:v>
                </c:pt>
                <c:pt idx="1">
                  <c:v>3033</c:v>
                </c:pt>
                <c:pt idx="2">
                  <c:v>3229</c:v>
                </c:pt>
              </c:numCache>
            </c:numRef>
          </c:val>
        </c:ser>
        <c:ser>
          <c:idx val="1"/>
          <c:order val="1"/>
          <c:tx>
            <c:v>законодательство о рекламе</c:v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КоАП!$H$4:$J$4</c:f>
              <c:strCache>
                <c:ptCount val="3"/>
                <c:pt idx="0">
                  <c:v>1пг 2010 г. </c:v>
                </c:pt>
                <c:pt idx="1">
                  <c:v>1пг 2011 г. </c:v>
                </c:pt>
                <c:pt idx="2">
                  <c:v>1пг 2012 г. </c:v>
                </c:pt>
              </c:strCache>
            </c:strRef>
          </c:cat>
          <c:val>
            <c:numRef>
              <c:f>КоАП!$H$8:$J$8</c:f>
              <c:numCache>
                <c:formatCode>#,##0</c:formatCode>
                <c:ptCount val="3"/>
                <c:pt idx="0">
                  <c:v>2009</c:v>
                </c:pt>
                <c:pt idx="1">
                  <c:v>2207</c:v>
                </c:pt>
                <c:pt idx="2">
                  <c:v>2643</c:v>
                </c:pt>
              </c:numCache>
            </c:numRef>
          </c:val>
        </c:ser>
        <c:ser>
          <c:idx val="2"/>
          <c:order val="2"/>
          <c:tx>
            <c:v>законодательство о размещении заказов</c:v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КоАП!$H$4:$J$4</c:f>
              <c:strCache>
                <c:ptCount val="3"/>
                <c:pt idx="0">
                  <c:v>1пг 2010 г. </c:v>
                </c:pt>
                <c:pt idx="1">
                  <c:v>1пг 2011 г. </c:v>
                </c:pt>
                <c:pt idx="2">
                  <c:v>1пг 2012 г. </c:v>
                </c:pt>
              </c:strCache>
            </c:strRef>
          </c:cat>
          <c:val>
            <c:numRef>
              <c:f>КоАП!$H$9:$J$9</c:f>
              <c:numCache>
                <c:formatCode>#,##0</c:formatCode>
                <c:ptCount val="3"/>
                <c:pt idx="0">
                  <c:v>5255</c:v>
                </c:pt>
                <c:pt idx="1">
                  <c:v>6398</c:v>
                </c:pt>
                <c:pt idx="2">
                  <c:v>6280</c:v>
                </c:pt>
              </c:numCache>
            </c:numRef>
          </c:val>
        </c:ser>
        <c:ser>
          <c:idx val="3"/>
          <c:order val="3"/>
          <c:tx>
            <c:v>законодательство о торговле</c:v>
          </c:tx>
          <c:spPr>
            <a:solidFill>
              <a:srgbClr val="FF0000"/>
            </a:solidFill>
            <a:ln>
              <a:solidFill>
                <a:srgbClr val="FF0641"/>
              </a:solidFill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1.5204249336280664E-3"/>
                  <c:y val="-3.7299801617469479E-2"/>
                </c:manualLayout>
              </c:layout>
              <c:showVal val="1"/>
            </c:dLbl>
            <c:dLbl>
              <c:idx val="2"/>
              <c:layout>
                <c:manualLayout>
                  <c:x val="-4.5612748008842024E-3"/>
                  <c:y val="-2.2953724072288868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КоАП!$H$4:$J$4</c:f>
              <c:strCache>
                <c:ptCount val="3"/>
                <c:pt idx="0">
                  <c:v>1пг 2010 г. </c:v>
                </c:pt>
                <c:pt idx="1">
                  <c:v>1пг 2011 г. </c:v>
                </c:pt>
                <c:pt idx="2">
                  <c:v>1пг 2012 г. </c:v>
                </c:pt>
              </c:strCache>
            </c:strRef>
          </c:cat>
          <c:val>
            <c:numRef>
              <c:f>КоАП!$H$7:$J$7</c:f>
              <c:numCache>
                <c:formatCode>#,##0</c:formatCode>
                <c:ptCount val="3"/>
                <c:pt idx="0">
                  <c:v>0</c:v>
                </c:pt>
                <c:pt idx="1">
                  <c:v>16</c:v>
                </c:pt>
                <c:pt idx="2">
                  <c:v>19</c:v>
                </c:pt>
              </c:numCache>
            </c:numRef>
          </c:val>
        </c:ser>
        <c:dLbls/>
        <c:gapWidth val="75"/>
        <c:overlap val="100"/>
        <c:axId val="59396864"/>
        <c:axId val="59398400"/>
      </c:barChart>
      <c:catAx>
        <c:axId val="593968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9398400"/>
        <c:crosses val="autoZero"/>
        <c:auto val="1"/>
        <c:lblAlgn val="ctr"/>
        <c:lblOffset val="100"/>
        <c:tickLblSkip val="1"/>
        <c:tickMarkSkip val="1"/>
      </c:catAx>
      <c:valAx>
        <c:axId val="59398400"/>
        <c:scaling>
          <c:orientation val="minMax"/>
          <c:min val="0"/>
        </c:scaling>
        <c:axPos val="l"/>
        <c:majorGridlines>
          <c:spPr>
            <a:ln w="3175">
              <a:solidFill>
                <a:srgbClr val="666699"/>
              </a:solidFill>
              <a:prstDash val="solid"/>
            </a:ln>
          </c:spPr>
        </c:majorGridlines>
        <c:minorGridlines/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9396864"/>
        <c:crosses val="autoZero"/>
        <c:crossBetween val="between"/>
        <c:majorUnit val="4000"/>
        <c:minorUnit val="800"/>
      </c:valAx>
      <c:spPr>
        <a:gradFill rotWithShape="0">
          <a:gsLst>
            <a:gs pos="0">
              <a:srgbClr val="CCCCFF"/>
            </a:gs>
            <a:gs pos="50000">
              <a:srgbClr val="FFFFFF">
                <a:gamma/>
                <a:tint val="0"/>
                <a:invGamma/>
              </a:srgbClr>
            </a:gs>
            <a:gs pos="100000">
              <a:srgbClr val="CCCC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8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9.5446113222561704E-2"/>
          <c:y val="0.13421965460627841"/>
          <c:w val="0.81041899737238499"/>
          <c:h val="0.86578034539372173"/>
        </c:manualLayout>
      </c:layout>
      <c:pie3DChart>
        <c:varyColors val="1"/>
        <c:ser>
          <c:idx val="0"/>
          <c:order val="0"/>
          <c:explosion val="12"/>
          <c:dPt>
            <c:idx val="0"/>
            <c:explosion val="0"/>
            <c:spPr>
              <a:ln>
                <a:solidFill>
                  <a:srgbClr val="2D2D8A">
                    <a:lumMod val="75000"/>
                  </a:srgbClr>
                </a:solidFill>
              </a:ln>
            </c:spPr>
          </c:dPt>
          <c:dPt>
            <c:idx val="1"/>
            <c:explosion val="0"/>
            <c:spPr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0.21399427012411498"/>
                  <c:y val="8.255244742805723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23626424131204743"/>
                  <c:y val="-0.1436385369862429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chemeClr val="accent1">
                            <a:lumMod val="90000"/>
                          </a:schemeClr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100">
                        <a:solidFill>
                          <a:schemeClr val="accent1">
                            <a:lumMod val="90000"/>
                          </a:schemeClr>
                        </a:solidFill>
                      </a:rPr>
                      <a:t>28,7</a:t>
                    </a:r>
                    <a:r>
                      <a:rPr lang="en-US">
                        <a:solidFill>
                          <a:schemeClr val="accent1">
                            <a:lumMod val="90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'исполнен постанов'!$E$11:$E$12</c:f>
              <c:numCache>
                <c:formatCode>0.0%</c:formatCode>
                <c:ptCount val="2"/>
                <c:pt idx="0">
                  <c:v>0.71321446425595736</c:v>
                </c:pt>
                <c:pt idx="1">
                  <c:v>0.28678553574404314</c:v>
                </c:pt>
              </c:numCache>
            </c:numRef>
          </c:val>
        </c:ser>
        <c:ser>
          <c:idx val="1"/>
          <c:order val="1"/>
          <c:tx>
            <c:strRef>
              <c:f>'исполнен постанов'!$C$3:$E$3</c:f>
              <c:strCache>
                <c:ptCount val="1"/>
                <c:pt idx="0">
                  <c:v>ВСЕГО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spPr>
    <a:gradFill rotWithShape="0">
      <a:gsLst>
        <a:gs pos="0">
          <a:srgbClr val="FFFFFF">
            <a:gamma/>
            <a:tint val="0"/>
            <a:invGamma/>
          </a:srgbClr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7.1375667253903013E-2"/>
          <c:y val="0.16320640299226044"/>
          <c:w val="0.7663074626318509"/>
          <c:h val="0.81985059998363519"/>
        </c:manualLayout>
      </c:layout>
      <c:pie3DChart>
        <c:varyColors val="1"/>
        <c:ser>
          <c:idx val="0"/>
          <c:order val="0"/>
          <c:dPt>
            <c:idx val="0"/>
            <c:spPr>
              <a:ln>
                <a:solidFill>
                  <a:srgbClr val="2D2D8A">
                    <a:lumMod val="75000"/>
                  </a:srgbClr>
                </a:solidFill>
              </a:ln>
            </c:spPr>
          </c:dPt>
          <c:dPt>
            <c:idx val="1"/>
            <c:spPr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0.17267162429288319"/>
                  <c:y val="5.431426121789755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29474839763499688"/>
                  <c:y val="-0.13799089974421094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chemeClr val="accent1">
                            <a:lumMod val="90000"/>
                          </a:schemeClr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100">
                        <a:solidFill>
                          <a:schemeClr val="accent1">
                            <a:lumMod val="90000"/>
                          </a:schemeClr>
                        </a:solidFill>
                      </a:rPr>
                      <a:t>32,9</a:t>
                    </a:r>
                    <a:r>
                      <a:rPr lang="en-US">
                        <a:solidFill>
                          <a:schemeClr val="accent1">
                            <a:lumMod val="90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'исполнен постанов'!$H$11:$H$12</c:f>
              <c:numCache>
                <c:formatCode>0.0%</c:formatCode>
                <c:ptCount val="2"/>
                <c:pt idx="0">
                  <c:v>0.67058076801015554</c:v>
                </c:pt>
                <c:pt idx="1">
                  <c:v>0.32941923198984552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spPr>
    <a:gradFill rotWithShape="0">
      <a:gsLst>
        <a:gs pos="0">
          <a:srgbClr val="FFFFFF">
            <a:gamma/>
            <a:tint val="0"/>
            <a:invGamma/>
          </a:srgbClr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8.4383911470525305E-2"/>
          <c:y val="0"/>
          <c:w val="0.83362174322804417"/>
          <c:h val="1"/>
        </c:manualLayout>
      </c:layout>
      <c:pie3DChart>
        <c:varyColors val="1"/>
        <c:ser>
          <c:idx val="0"/>
          <c:order val="0"/>
          <c:spPr>
            <a:ln>
              <a:solidFill>
                <a:srgbClr val="000000"/>
              </a:solidFill>
            </a:ln>
          </c:spPr>
          <c:explosion val="9"/>
          <c:dPt>
            <c:idx val="0"/>
            <c:explosion val="0"/>
          </c:dPt>
          <c:dPt>
            <c:idx val="1"/>
            <c:explosion val="0"/>
          </c:dPt>
          <c:dLbls>
            <c:dLbl>
              <c:idx val="1"/>
              <c:layout>
                <c:manualLayout>
                  <c:x val="0.23664568955907575"/>
                  <c:y val="0.12079615048119052"/>
                </c:manualLayout>
              </c:layout>
              <c:tx>
                <c:rich>
                  <a:bodyPr/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7,9%</a:t>
                    </a:r>
                  </a:p>
                </c:rich>
              </c:tx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'отменено постановлений'!$C$15:$C$16</c:f>
              <c:numCache>
                <c:formatCode>0.0%</c:formatCode>
                <c:ptCount val="2"/>
                <c:pt idx="0">
                  <c:v>0.22124380847550909</c:v>
                </c:pt>
                <c:pt idx="1">
                  <c:v>0.77875619152449238</c:v>
                </c:pt>
              </c:numCache>
            </c:numRef>
          </c:val>
        </c:ser>
        <c:ser>
          <c:idx val="1"/>
          <c:order val="1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5"/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elete val="1"/>
          </c:dLbls>
          <c:val>
            <c:numRef>
              <c:f>'отменено постановлений'!$C$15:$C$16</c:f>
              <c:numCache>
                <c:formatCode>0.0%</c:formatCode>
                <c:ptCount val="2"/>
                <c:pt idx="0">
                  <c:v>0.22124380847550909</c:v>
                </c:pt>
                <c:pt idx="1">
                  <c:v>0.77875619152449238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spPr>
    <a:gradFill rotWithShape="0">
      <a:gsLst>
        <a:gs pos="0">
          <a:srgbClr val="FFFFFF">
            <a:gamma/>
            <a:tint val="0"/>
            <a:invGamma/>
          </a:srgbClr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0.12765</cdr:x>
      <cdr:y>0.11003</cdr:y>
    </cdr:from>
    <cdr:to>
      <cdr:x>1</cdr:x>
      <cdr:y>0.18311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1500" y="323850"/>
          <a:ext cx="3905664" cy="2150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36576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i="0" u="none" strike="noStrike" baseline="0" dirty="0">
              <a:solidFill>
                <a:srgbClr val="333399"/>
              </a:solidFill>
              <a:latin typeface="Arial"/>
              <a:cs typeface="Arial"/>
            </a:rPr>
            <a:t>В 1 </a:t>
          </a:r>
          <a:r>
            <a:rPr lang="ru-RU" sz="1400" b="1" i="0" u="none" strike="noStrike" baseline="0" dirty="0" err="1">
              <a:solidFill>
                <a:srgbClr val="333399"/>
              </a:solidFill>
              <a:latin typeface="Arial"/>
              <a:cs typeface="Arial"/>
            </a:rPr>
            <a:t>пг</a:t>
          </a:r>
          <a:r>
            <a:rPr lang="ru-RU" sz="1400" b="1" i="0" u="none" strike="noStrike" baseline="0" dirty="0">
              <a:solidFill>
                <a:srgbClr val="333399"/>
              </a:solidFill>
              <a:latin typeface="Arial"/>
              <a:cs typeface="Arial"/>
            </a:rPr>
            <a:t> 2012 г. по сравнению с 1 </a:t>
          </a:r>
          <a:r>
            <a:rPr lang="ru-RU" sz="1400" b="1" i="0" u="none" strike="noStrike" baseline="0" dirty="0" err="1">
              <a:solidFill>
                <a:srgbClr val="333399"/>
              </a:solidFill>
              <a:latin typeface="Arial"/>
              <a:cs typeface="Arial"/>
            </a:rPr>
            <a:t>пг</a:t>
          </a:r>
          <a:r>
            <a:rPr lang="ru-RU" sz="1400" b="1" i="0" u="none" strike="noStrike" baseline="0" dirty="0">
              <a:solidFill>
                <a:srgbClr val="333399"/>
              </a:solidFill>
              <a:latin typeface="Arial"/>
              <a:cs typeface="Arial"/>
            </a:rPr>
            <a:t> 2011 г. снижение на 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0.38542</cdr:x>
      <cdr:y>0</cdr:y>
    </cdr:from>
    <cdr:to>
      <cdr:x>0.58542</cdr:x>
      <cdr:y>0.33333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2125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0.10256</cdr:x>
      <cdr:y>0.02703</cdr:y>
    </cdr:from>
    <cdr:to>
      <cdr:x>0.89961</cdr:x>
      <cdr:y>0.13119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144016"/>
          <a:ext cx="6715062" cy="555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1B059D"/>
              </a:solidFill>
              <a:latin typeface="+mj-lt"/>
              <a:ea typeface="ＭＳ Ｐゴシック" charset="-128"/>
              <a:cs typeface="ＭＳ Ｐゴシック" charset="-128"/>
            </a:rPr>
            <a:t>Рассмотрено ходатайств и уведомлений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0.02021</cdr:x>
      <cdr:y>0</cdr:y>
    </cdr:from>
    <cdr:to>
      <cdr:x>0.35365</cdr:x>
      <cdr:y>0.21731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96" y="0"/>
          <a:ext cx="819977" cy="4886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36576" tIns="32004" rIns="0" bIns="32004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800" b="1" i="0" u="none" strike="noStrike" baseline="0">
              <a:solidFill>
                <a:srgbClr val="0000FF"/>
              </a:solidFill>
              <a:latin typeface="Times New Roman"/>
              <a:cs typeface="Times New Roman"/>
            </a:rPr>
            <a:t>Всего</a:t>
          </a:r>
        </a:p>
      </cdr:txBody>
    </cdr:sp>
  </cdr:relSizeAnchor>
  <cdr:relSizeAnchor xmlns:cdr="http://schemas.openxmlformats.org/drawingml/2006/chartDrawing">
    <cdr:from>
      <cdr:x>0.04042</cdr:x>
      <cdr:y>0.84715</cdr:y>
    </cdr:from>
    <cdr:to>
      <cdr:x>0.71494</cdr:x>
      <cdr:y>0.9662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391" y="1905000"/>
          <a:ext cx="1658719" cy="2677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36576" tIns="27432" rIns="36576" bIns="27432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325" b="0" i="0" u="none" strike="noStrike" baseline="0">
              <a:solidFill>
                <a:srgbClr val="993300"/>
              </a:solidFill>
              <a:latin typeface="Arial Cyr"/>
              <a:cs typeface="Arial Cyr"/>
            </a:rPr>
            <a:t>1пг 2011 г. - 68,8%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0.04042</cdr:x>
      <cdr:y>0.84715</cdr:y>
    </cdr:from>
    <cdr:to>
      <cdr:x>0.71494</cdr:x>
      <cdr:y>0.9662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391" y="1905000"/>
          <a:ext cx="1658719" cy="2677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36576" tIns="27432" rIns="36576" bIns="27432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325" b="0" i="0" u="none" strike="noStrike" baseline="0">
              <a:solidFill>
                <a:srgbClr val="993300"/>
              </a:solidFill>
              <a:latin typeface="Arial Cyr"/>
              <a:cs typeface="Arial Cyr"/>
            </a:rPr>
            <a:t>1пг 2011 г. - 59,4%</a:t>
          </a:r>
        </a:p>
      </cdr:txBody>
    </cdr:sp>
  </cdr:relSizeAnchor>
  <cdr:relSizeAnchor xmlns:cdr="http://schemas.openxmlformats.org/drawingml/2006/chartDrawing">
    <cdr:from>
      <cdr:x>0.02358</cdr:x>
      <cdr:y>0</cdr:y>
    </cdr:from>
    <cdr:to>
      <cdr:x>0.99697</cdr:x>
      <cdr:y>0.30369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978" y="0"/>
          <a:ext cx="2393674" cy="6829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 lIns="36576" tIns="32004" rIns="0" bIns="32004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500" b="1" i="0" u="none" strike="noStrike" baseline="0">
              <a:solidFill>
                <a:srgbClr val="0000FF"/>
              </a:solidFill>
              <a:latin typeface="Times New Roman"/>
              <a:cs typeface="Times New Roman"/>
            </a:rPr>
            <a:t>Антимонопольное законодательство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0.21875</cdr:x>
      <cdr:y>0.03448</cdr:y>
    </cdr:from>
    <cdr:to>
      <cdr:x>0.79365</cdr:x>
      <cdr:y>0.14964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055" y="72008"/>
          <a:ext cx="1324716" cy="2404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1пг 2010 г.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</cdr:x>
      <cdr:y>0.03448</cdr:y>
    </cdr:from>
    <cdr:to>
      <cdr:x>0.76384</cdr:x>
      <cdr:y>0.14678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6064" y="72007"/>
          <a:ext cx="1184019" cy="234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1пг 2011 г.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0.2627</cdr:x>
      <cdr:y>0.03273</cdr:y>
    </cdr:from>
    <cdr:to>
      <cdr:x>0.71993</cdr:x>
      <cdr:y>0.14814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8072" y="72008"/>
          <a:ext cx="1127968" cy="2539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1пг 2012 г.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58A4D14-2B30-4571-BCC2-A681AD816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601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38" indent="-285745" defTabSz="9302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82" indent="-228597" defTabSz="9302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174" indent="-228597" defTabSz="9302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367" indent="-228597" defTabSz="9302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560" indent="-228597" defTabSz="9302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753" indent="-228597" defTabSz="9302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945" indent="-228597" defTabSz="9302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138" indent="-228597" defTabSz="9302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5DD29C9-6C5C-49F3-9D7E-5394EE2D9492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278B1B3-2AA4-4D1F-B7D5-598859358140}" type="slidenum">
              <a:rPr lang="ru-RU" sz="1200" smtClean="0"/>
              <a:pPr eaLnBrk="1" hangingPunct="1"/>
              <a:t>22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0BDDE7-F44E-42BF-AF79-E4F8F7142BDD}" type="slidenum">
              <a:rPr lang="ru-RU" sz="1200" smtClean="0"/>
              <a:pPr eaLnBrk="1" hangingPunct="1"/>
              <a:t>24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706B1CB-0E5E-4B69-B485-BAE4DFE807B8}" type="slidenum">
              <a:rPr lang="ru-RU" sz="1200" smtClean="0"/>
              <a:pPr eaLnBrk="1" hangingPunct="1"/>
              <a:t>26</a:t>
            </a:fld>
            <a:endParaRPr lang="ru-RU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97E3C7-7EC7-44C2-A84F-447FF22A5C9C}" type="slidenum">
              <a:rPr lang="ru-RU" sz="1200" smtClean="0"/>
              <a:pPr eaLnBrk="1" hangingPunct="1"/>
              <a:t>28</a:t>
            </a:fld>
            <a:endParaRPr lang="ru-RU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878689C-9423-4009-8335-7EB453A24168}" type="slidenum">
              <a:rPr lang="ru-RU" sz="1200" smtClean="0"/>
              <a:pPr eaLnBrk="1" hangingPunct="1"/>
              <a:t>29</a:t>
            </a:fld>
            <a:endParaRPr lang="ru-RU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431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B0B13-D576-42ED-B4CD-7DEB08BE2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86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978F-42B9-439A-8273-37EDD11AB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03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ADEA-8CEA-415E-AB75-0A041F98A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76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F0F51-8A72-4986-B715-CE7609B7C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897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A2F54-F3EE-472A-9D16-FAB230DF3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F27B-E22D-4815-A31B-4B34D4655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30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F8DF-C7CC-4195-853F-650116AAE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80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FB9A-4FA5-413C-A1DF-DFDD7E980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07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AFA9-BC21-4C23-9C92-6C862F6AE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70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7AA8-FC37-48E2-B132-10C0738F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39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6F7A6-E204-414C-A6DE-7D5816DF3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54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B014D-FF99-4C1B-8E6B-A16E76EDC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48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175A-7D98-4B51-878D-CA0B6096C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03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1B61-445A-4DCE-976E-49470D981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9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834741-B308-45A5-B294-69E1D38D9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77"/>
          <p:cNvSpPr txBox="1">
            <a:spLocks noChangeArrowheads="1"/>
          </p:cNvSpPr>
          <p:nvPr/>
        </p:nvSpPr>
        <p:spPr bwMode="auto">
          <a:xfrm>
            <a:off x="4889872" y="5661248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sz="1800" dirty="0" smtClean="0">
                <a:solidFill>
                  <a:srgbClr val="008080"/>
                </a:solidFill>
                <a:ea typeface="ヒラギノ角ゴ Pro W3" charset="-128"/>
              </a:rPr>
              <a:t>Оренбург, октябрь </a:t>
            </a:r>
            <a:r>
              <a:rPr lang="ru-RU" sz="1800" dirty="0">
                <a:solidFill>
                  <a:srgbClr val="008080"/>
                </a:solidFill>
                <a:ea typeface="ヒラギノ角ゴ Pro W3" charset="-128"/>
              </a:rPr>
              <a:t>2012 г.</a:t>
            </a:r>
          </a:p>
        </p:txBody>
      </p:sp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707604" y="3518036"/>
            <a:ext cx="8364537" cy="16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15000"/>
              </a:spcBef>
            </a:pPr>
            <a:r>
              <a:rPr lang="ru-RU" sz="3200" b="1" dirty="0" smtClean="0">
                <a:solidFill>
                  <a:srgbClr val="333399"/>
                </a:solidFill>
                <a:ea typeface="ヒラギノ角ゴ Pro W3" charset="-128"/>
              </a:rPr>
              <a:t>Отчет о работе и планы на будущее</a:t>
            </a:r>
            <a:endParaRPr lang="ru-RU" sz="3200" dirty="0" smtClean="0">
              <a:solidFill>
                <a:srgbClr val="333399"/>
              </a:solidFill>
              <a:ea typeface="ヒラギノ角ゴ Pro W3" charset="-128"/>
            </a:endParaRPr>
          </a:p>
          <a:p>
            <a:pPr algn="r">
              <a:lnSpc>
                <a:spcPct val="90000"/>
              </a:lnSpc>
              <a:spcBef>
                <a:spcPct val="15000"/>
              </a:spcBef>
            </a:pPr>
            <a:endParaRPr lang="ru-RU" sz="2000" dirty="0" smtClean="0">
              <a:solidFill>
                <a:srgbClr val="333399"/>
              </a:solidFill>
              <a:ea typeface="ヒラギノ角ゴ Pro W3" charset="-128"/>
            </a:endParaRPr>
          </a:p>
        </p:txBody>
      </p:sp>
      <p:sp>
        <p:nvSpPr>
          <p:cNvPr id="3076" name="Rectangle 26"/>
          <p:cNvSpPr>
            <a:spLocks noChangeArrowheads="1"/>
          </p:cNvSpPr>
          <p:nvPr/>
        </p:nvSpPr>
        <p:spPr bwMode="auto">
          <a:xfrm>
            <a:off x="1260475" y="2205038"/>
            <a:ext cx="7883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8080"/>
                </a:solidFill>
              </a:rPr>
              <a:t>ФЕДЕРАЛЬНАЯ </a:t>
            </a:r>
            <a:r>
              <a:rPr lang="ru-RU" b="1" dirty="0">
                <a:solidFill>
                  <a:srgbClr val="008080"/>
                </a:solidFill>
              </a:rPr>
              <a:t>АНТИМОНОПОЛЬНАЯ </a:t>
            </a:r>
            <a:r>
              <a:rPr lang="ru-RU" b="1" dirty="0" smtClean="0">
                <a:solidFill>
                  <a:srgbClr val="008080"/>
                </a:solidFill>
              </a:rPr>
              <a:t>СЛУЖБА</a:t>
            </a:r>
            <a:endParaRPr lang="en-US" b="1" dirty="0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052736"/>
            <a:ext cx="540060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состав региональных органов государственного регулирования тарифов </a:t>
            </a:r>
            <a:r>
              <a:rPr lang="ru-RU" sz="2400" b="1" dirty="0" smtClean="0"/>
              <a:t>включены </a:t>
            </a:r>
            <a:r>
              <a:rPr lang="ru-RU" sz="2400" b="1" dirty="0"/>
              <a:t>представители территориальных органов ФАС </a:t>
            </a:r>
            <a:r>
              <a:rPr lang="ru-RU" sz="2400" b="1" dirty="0" smtClean="0"/>
              <a:t>России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(Типовое </a:t>
            </a:r>
            <a:r>
              <a:rPr lang="ru-RU" sz="2400" dirty="0"/>
              <a:t>положение об органе исполнительной власти субъекта Российской Федерации в области государственного регулирования тарифов, утвержденных постановлением Правительства Российской Федерации от 29.12.2011 N </a:t>
            </a:r>
            <a:r>
              <a:rPr lang="ru-RU" sz="2400" dirty="0" smtClean="0"/>
              <a:t>1180)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5" descr="MP900385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481" y="2420888"/>
            <a:ext cx="2951481" cy="210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062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052736"/>
            <a:ext cx="6264696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Повышена доступность </a:t>
            </a:r>
            <a:r>
              <a:rPr lang="ru-RU" sz="2600" dirty="0"/>
              <a:t>и прозрачность информации о ценовой ситуации на </a:t>
            </a:r>
            <a:r>
              <a:rPr lang="ru-RU" sz="2600" b="1" dirty="0"/>
              <a:t>региональных рынках </a:t>
            </a:r>
            <a:r>
              <a:rPr lang="ru-RU" sz="2600" b="1" dirty="0" smtClean="0"/>
              <a:t>нефтепродуктов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</a:p>
          <a:p>
            <a:pPr marL="0" indent="0">
              <a:buNone/>
            </a:pPr>
            <a:r>
              <a:rPr lang="ru-RU" sz="2600" dirty="0" smtClean="0"/>
              <a:t>Начата систематическая </a:t>
            </a:r>
            <a:r>
              <a:rPr lang="ru-RU" sz="2600" dirty="0"/>
              <a:t>публикация на официальном сайте ФАС России консолидированных данных по всем субъектам Российской Федерации о фактических розничных ценах на нефтепродукты, устанавливаемых ВИНК и независимыми участниками </a:t>
            </a:r>
            <a:r>
              <a:rPr lang="ru-RU" sz="2600" dirty="0" smtClean="0"/>
              <a:t>рынка.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5" descr="j0341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195681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062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980728"/>
            <a:ext cx="6131024" cy="352839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Сертификация контрольно-кассовой техники </a:t>
            </a:r>
            <a:r>
              <a:rPr lang="ru-RU" sz="2800" dirty="0" smtClean="0"/>
              <a:t>будет осуществляться по общим правилам, реестр ККМ передан от </a:t>
            </a:r>
            <a:r>
              <a:rPr lang="ru-RU" sz="2800" dirty="0" err="1" smtClean="0"/>
              <a:t>Минпромторга</a:t>
            </a:r>
            <a:r>
              <a:rPr lang="ru-RU" sz="2800" dirty="0" smtClean="0"/>
              <a:t> России налоговым органам, членство в отраслевой ассоциации уже не требуется для выпуска ККМ на рынок.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5" descr="MP900409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318306" cy="2698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251520" y="4621382"/>
            <a:ext cx="8712968" cy="204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200" dirty="0"/>
              <a:t>По результатам </a:t>
            </a:r>
            <a:r>
              <a:rPr lang="ru-RU" sz="2200" dirty="0" smtClean="0"/>
              <a:t>рассмотренных </a:t>
            </a:r>
            <a:r>
              <a:rPr lang="ru-RU" sz="2200" dirty="0"/>
              <a:t>дел ФАС России и направленных в </a:t>
            </a:r>
            <a:r>
              <a:rPr lang="ru-RU" sz="2200" dirty="0" err="1"/>
              <a:t>Минпромторг</a:t>
            </a:r>
            <a:r>
              <a:rPr lang="ru-RU" sz="2200" dirty="0"/>
              <a:t> России предложений существенно снижены административные барьеры на рынках контрольно-кассовой техники и комплектующих изделий к ней в рамках исполнения распоряжения Правительства Российской Федерации от 29.06.2011 № 1085-р</a:t>
            </a:r>
          </a:p>
        </p:txBody>
      </p:sp>
    </p:spTree>
    <p:extLst>
      <p:ext uri="{BB962C8B-B14F-4D97-AF65-F5344CB8AC3E}">
        <p14:creationId xmlns:p14="http://schemas.microsoft.com/office/powerpoint/2010/main" xmlns="" val="19062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980728"/>
            <a:ext cx="6120680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Начата стандартизация деятельности территориальных управлений на основе стандарта </a:t>
            </a:r>
            <a:r>
              <a:rPr lang="en-US" sz="2600" b="1" dirty="0">
                <a:solidFill>
                  <a:srgbClr val="FF0000"/>
                </a:solidFill>
              </a:rPr>
              <a:t>ISO</a:t>
            </a:r>
            <a:r>
              <a:rPr lang="ru-RU" sz="2600" b="1" dirty="0">
                <a:solidFill>
                  <a:srgbClr val="FF0000"/>
                </a:solidFill>
              </a:rPr>
              <a:t> 9001-2008 </a:t>
            </a:r>
            <a:r>
              <a:rPr lang="ru-RU" sz="2600" dirty="0" smtClean="0"/>
              <a:t>(Приморское, Владимирское, Ленинградское областное, Мурманское, Татарстанское  УФАС России).</a:t>
            </a:r>
          </a:p>
          <a:p>
            <a:pPr marL="0" indent="0">
              <a:buNone/>
            </a:pPr>
            <a:r>
              <a:rPr lang="ru-RU" sz="2600" dirty="0" smtClean="0"/>
              <a:t>Проведен ежегодный аудит в центральном аппарате ФАС России.</a:t>
            </a:r>
          </a:p>
          <a:p>
            <a:pPr marL="0" indent="0" algn="just">
              <a:buNone/>
            </a:pPr>
            <a:endParaRPr lang="ru-RU" sz="2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19" descr="C:\Users\livanova\Desktop\i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117167" cy="29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292345" y="5013176"/>
            <a:ext cx="8712968" cy="141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600" b="1" dirty="0" smtClean="0"/>
              <a:t>План на 2013 год </a:t>
            </a:r>
            <a:r>
              <a:rPr lang="ru-RU" sz="2600" dirty="0" smtClean="0"/>
              <a:t>– провести сертификацию 20 территориальных органов ФАС России на соответствие стандарту.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382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68760"/>
            <a:ext cx="4258816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Повышена оценка ФАС </a:t>
            </a:r>
            <a:r>
              <a:rPr lang="ru-RU" sz="2600" dirty="0"/>
              <a:t>России в международном рейтинге эффективности деятельности конкурентных </a:t>
            </a:r>
            <a:r>
              <a:rPr lang="ru-RU" sz="2600" dirty="0" smtClean="0"/>
              <a:t>ведомств, создаваемом Всемирным обзором по конкуренции.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18" descr="C:\Users\livanova\Desktop\в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40846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467544" y="4941168"/>
            <a:ext cx="84249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600" dirty="0" smtClean="0"/>
              <a:t>Сегодня ФАС России на </a:t>
            </a:r>
            <a:r>
              <a:rPr lang="ru-RU" sz="2600" b="1" dirty="0" smtClean="0">
                <a:solidFill>
                  <a:srgbClr val="FF0000"/>
                </a:solidFill>
              </a:rPr>
              <a:t>17 месте </a:t>
            </a:r>
            <a:r>
              <a:rPr lang="ru-RU" sz="2600" dirty="0" smtClean="0"/>
              <a:t>из 140 антимонопольных органов стран-участников МКС.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382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038429"/>
            <a:ext cx="6048672" cy="3758723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Налаживается взаимодействие </a:t>
            </a:r>
            <a:r>
              <a:rPr lang="ru-RU" sz="2600" dirty="0"/>
              <a:t>с </a:t>
            </a:r>
            <a:r>
              <a:rPr lang="ru-RU" sz="2600" b="1" dirty="0" smtClean="0"/>
              <a:t>антимонопольными </a:t>
            </a:r>
            <a:r>
              <a:rPr lang="ru-RU" sz="2600" b="1" dirty="0"/>
              <a:t>органами государств-участников СНГ и ряда зарубежных стран</a:t>
            </a:r>
            <a:r>
              <a:rPr lang="ru-RU" sz="2600" dirty="0"/>
              <a:t>, включая США и страны-члены ЕС, в том числе при расследовании конкретных случаев нарушения антимонопольного </a:t>
            </a:r>
            <a:r>
              <a:rPr lang="ru-RU" sz="2600" dirty="0" smtClean="0"/>
              <a:t>законодательства.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8" descr="MP900430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7493"/>
            <a:ext cx="2596345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79512" y="4509120"/>
            <a:ext cx="87849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600" dirty="0" smtClean="0"/>
              <a:t>Установлено взаимодействие ФАС России с </a:t>
            </a:r>
            <a:r>
              <a:rPr lang="ru-RU" sz="2600" b="1" dirty="0" smtClean="0"/>
              <a:t>Евразийской экономической комиссией </a:t>
            </a:r>
            <a:r>
              <a:rPr lang="ru-RU" sz="2600" dirty="0" smtClean="0"/>
              <a:t>по реализации соглашений, формирующих договорно-правовую базу Единого экономического пространства.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382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980728"/>
            <a:ext cx="6552728" cy="30243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Проводится регулярное техническое </a:t>
            </a:r>
            <a:r>
              <a:rPr lang="ru-RU" sz="2600" dirty="0"/>
              <a:t>переоснащение и модернизация рабочих станций и серверного оборудования в территориальных </a:t>
            </a:r>
            <a:r>
              <a:rPr lang="ru-RU" sz="2600" dirty="0" smtClean="0"/>
              <a:t>органах.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Завершается построение </a:t>
            </a:r>
            <a:r>
              <a:rPr lang="ru-RU" sz="2600" dirty="0"/>
              <a:t>корпоративной сети передачи </a:t>
            </a:r>
            <a:r>
              <a:rPr lang="ru-RU" sz="2600" dirty="0" smtClean="0"/>
              <a:t>данных.</a:t>
            </a:r>
            <a:r>
              <a:rPr lang="ru-RU" sz="2600" b="1" dirty="0" smtClean="0"/>
              <a:t> </a:t>
            </a:r>
            <a:endParaRPr lang="ru-RU" sz="2600" b="1" dirty="0"/>
          </a:p>
          <a:p>
            <a:pPr algn="just">
              <a:buFont typeface="Wingdings" pitchFamily="2" charset="2"/>
              <a:buChar char="Ø"/>
            </a:pP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5" descr="j0400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195813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37265" y="4005064"/>
            <a:ext cx="871296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600" dirty="0" smtClean="0"/>
              <a:t>Завершается разработка и внедрение ведомственной информационной системы «ФАС Управление» (электронный документооборот и делопроизводство).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Введена в эксплуатацию ведомственная информационная система  «ФАС </a:t>
            </a:r>
            <a:r>
              <a:rPr lang="en-US" sz="2600" dirty="0" smtClean="0"/>
              <a:t>Service Desk</a:t>
            </a:r>
            <a:r>
              <a:rPr lang="ru-RU" sz="2600" dirty="0" smtClean="0"/>
              <a:t>».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382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980728"/>
            <a:ext cx="5904656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Разработаны и внедрены в практическое использование: </a:t>
            </a:r>
          </a:p>
          <a:p>
            <a:pPr marL="0" indent="0">
              <a:buNone/>
            </a:pPr>
            <a:endParaRPr lang="ru-RU" sz="10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б</a:t>
            </a:r>
            <a:r>
              <a:rPr lang="ru-RU" sz="2600" dirty="0" smtClean="0"/>
              <a:t>аза </a:t>
            </a:r>
            <a:r>
              <a:rPr lang="ru-RU" sz="2600" dirty="0"/>
              <a:t>данных по конъюнктуре цен на товарных </a:t>
            </a:r>
            <a:r>
              <a:rPr lang="ru-RU" sz="2600" dirty="0" smtClean="0"/>
              <a:t>рынках;</a:t>
            </a:r>
          </a:p>
          <a:p>
            <a:pPr marL="0" indent="0">
              <a:buNone/>
            </a:pPr>
            <a:endParaRPr lang="ru-RU" sz="10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б</a:t>
            </a:r>
            <a:r>
              <a:rPr lang="ru-RU" sz="2600" dirty="0" smtClean="0"/>
              <a:t>аза </a:t>
            </a:r>
            <a:r>
              <a:rPr lang="ru-RU" sz="2600" dirty="0"/>
              <a:t>данных аналитических отчетов о состоянии конкуренции на товарных </a:t>
            </a:r>
            <a:r>
              <a:rPr lang="ru-RU" sz="2600" dirty="0" smtClean="0"/>
              <a:t>рынках для целей </a:t>
            </a:r>
            <a:r>
              <a:rPr lang="ru-RU" sz="2600" dirty="0"/>
              <a:t>выявления сопоставимых </a:t>
            </a:r>
            <a:r>
              <a:rPr lang="ru-RU" sz="2600" dirty="0" smtClean="0"/>
              <a:t>рынков и использования лучших аналитических отчетов всеми территориальными органами ФАС России.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616052" cy="174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268760"/>
            <a:ext cx="3682752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При содействии ФАС России состоялось </a:t>
            </a:r>
            <a:r>
              <a:rPr lang="ru-RU" sz="2800" dirty="0" smtClean="0">
                <a:solidFill>
                  <a:srgbClr val="FF0000"/>
                </a:solidFill>
              </a:rPr>
              <a:t>открытие научных центров и кафедр </a:t>
            </a:r>
            <a:r>
              <a:rPr lang="ru-RU" sz="2800" dirty="0">
                <a:solidFill>
                  <a:srgbClr val="FF0000"/>
                </a:solidFill>
              </a:rPr>
              <a:t>конкурентного права в ряде </a:t>
            </a:r>
            <a:r>
              <a:rPr lang="ru-RU" sz="2800" dirty="0" smtClean="0">
                <a:solidFill>
                  <a:srgbClr val="FF0000"/>
                </a:solidFill>
              </a:rPr>
              <a:t>университетов и ВУЗов страны</a:t>
            </a:r>
            <a:r>
              <a:rPr lang="ru-RU" sz="2800" dirty="0" smtClean="0"/>
              <a:t>. </a:t>
            </a:r>
            <a:endParaRPr lang="ru-RU" sz="2800" b="1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051" name="Picture 3" descr="C:\Users\kashunina.AM\Documents\УМЦ\фото\фаса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328462" cy="29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положительные  тенденции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052736"/>
            <a:ext cx="5688632" cy="35283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1 полугодии 2012 </a:t>
            </a:r>
            <a:r>
              <a:rPr lang="ru-RU" sz="2400" dirty="0" smtClean="0"/>
              <a:t>г. закрепилась </a:t>
            </a:r>
            <a:r>
              <a:rPr lang="ru-RU" sz="2400" dirty="0" smtClean="0">
                <a:solidFill>
                  <a:srgbClr val="FF0000"/>
                </a:solidFill>
              </a:rPr>
              <a:t>общая  </a:t>
            </a:r>
            <a:r>
              <a:rPr lang="ru-RU" sz="2400" dirty="0">
                <a:solidFill>
                  <a:srgbClr val="FF0000"/>
                </a:solidFill>
              </a:rPr>
              <a:t>тенденции снижения количества возбужденных дел </a:t>
            </a:r>
            <a:r>
              <a:rPr lang="ru-RU" sz="2400" dirty="0"/>
              <a:t>по признакам нарушения антимонопольного </a:t>
            </a:r>
            <a:r>
              <a:rPr lang="ru-RU" sz="2400" dirty="0" smtClean="0"/>
              <a:t>законодательства в результате </a:t>
            </a:r>
            <a:r>
              <a:rPr lang="ru-RU" sz="2400" dirty="0"/>
              <a:t>принимаемых антимонопольными органами мер по предупреждению и пресечению таких </a:t>
            </a:r>
            <a:r>
              <a:rPr lang="ru-RU" sz="2400" dirty="0" smtClean="0"/>
              <a:t>нарушений.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D38CF8DF-C7CC-4195-853F-650116AAE7EC}" type="slidenum">
              <a:rPr lang="ru-RU" smtClean="0"/>
              <a:pPr algn="ctr">
                <a:defRPr/>
              </a:pPr>
              <a:t>19</a:t>
            </a:fld>
            <a:endParaRPr lang="ru-RU" dirty="0"/>
          </a:p>
        </p:txBody>
      </p:sp>
      <p:pic>
        <p:nvPicPr>
          <p:cNvPr id="6" name="Picture 7" descr="C:\Documents and Settings\Администратор\Рабочий стол\4C15644A2FB550B39B5379E398A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52" y="1268760"/>
            <a:ext cx="2450275" cy="280831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275920" y="4509120"/>
            <a:ext cx="8684835" cy="197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400" dirty="0" smtClean="0"/>
              <a:t>В 2012 году наблюдается существенное </a:t>
            </a:r>
            <a:r>
              <a:rPr lang="ru-RU" sz="2400" dirty="0" smtClean="0">
                <a:solidFill>
                  <a:srgbClr val="FF0000"/>
                </a:solidFill>
              </a:rPr>
              <a:t>сокращение количества нарушений антимонопольного законодательства со стороны хозяйствующих субъектов </a:t>
            </a:r>
            <a:r>
              <a:rPr lang="ru-RU" sz="2400" dirty="0" smtClean="0"/>
              <a:t>(на 15.2%) и </a:t>
            </a:r>
            <a:r>
              <a:rPr lang="ru-RU" sz="2400" dirty="0" smtClean="0">
                <a:solidFill>
                  <a:srgbClr val="FF0000"/>
                </a:solidFill>
              </a:rPr>
              <a:t>отсутствие прироста нарушений со стороны органов власти.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4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Что формирует долгосрочные приоритеты ФАС России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340768"/>
            <a:ext cx="5266928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Январь 2012 года – вступил в силу </a:t>
            </a:r>
            <a:r>
              <a:rPr lang="ru-RU" sz="2800" dirty="0" smtClean="0">
                <a:solidFill>
                  <a:srgbClr val="FF0000"/>
                </a:solidFill>
              </a:rPr>
              <a:t>«Третий антимонопольный пакет» </a:t>
            </a:r>
            <a:r>
              <a:rPr lang="ru-RU" sz="2800" dirty="0" smtClean="0"/>
              <a:t>законов, разработанный ФАС России.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2800" dirty="0" smtClean="0"/>
              <a:t>Июнь 2012 года – Правительство Российской Федерации рассмотрело </a:t>
            </a:r>
            <a:r>
              <a:rPr lang="ru-RU" sz="2800" dirty="0" smtClean="0">
                <a:solidFill>
                  <a:srgbClr val="FF0000"/>
                </a:solidFill>
              </a:rPr>
              <a:t>Доклад ФАС России о состоянии конкуренции </a:t>
            </a:r>
            <a:r>
              <a:rPr lang="ru-RU" sz="2800" dirty="0" smtClean="0"/>
              <a:t>в стране.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5" descr="MP900439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2581762" cy="3440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04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положительные тенденции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908720"/>
            <a:ext cx="5976664" cy="56886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Сформировался устойчивый </a:t>
            </a:r>
            <a:r>
              <a:rPr lang="ru-RU" sz="2600" dirty="0">
                <a:solidFill>
                  <a:srgbClr val="FF0000"/>
                </a:solidFill>
              </a:rPr>
              <a:t>рост доли устраненных нарушений</a:t>
            </a:r>
            <a:r>
              <a:rPr lang="ru-RU" sz="2600" dirty="0"/>
              <a:t> антимонопольного законодательства </a:t>
            </a:r>
            <a:r>
              <a:rPr lang="ru-RU" sz="2600" dirty="0">
                <a:solidFill>
                  <a:srgbClr val="FF0000"/>
                </a:solidFill>
              </a:rPr>
              <a:t>и исполненных </a:t>
            </a:r>
            <a:r>
              <a:rPr lang="ru-RU" sz="2600" dirty="0" smtClean="0">
                <a:solidFill>
                  <a:srgbClr val="FF0000"/>
                </a:solidFill>
              </a:rPr>
              <a:t>предписаний</a:t>
            </a:r>
            <a:r>
              <a:rPr lang="ru-RU" sz="2600" dirty="0" smtClean="0"/>
              <a:t> антимонопольных органов.</a:t>
            </a:r>
          </a:p>
          <a:p>
            <a:pPr>
              <a:buFont typeface="Wingdings" pitchFamily="2" charset="2"/>
              <a:buChar char="Ø"/>
            </a:pPr>
            <a:endParaRPr lang="ru-RU" sz="1000" dirty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Существенно </a:t>
            </a:r>
            <a:r>
              <a:rPr lang="ru-RU" sz="2600" dirty="0" smtClean="0">
                <a:solidFill>
                  <a:srgbClr val="FF0000"/>
                </a:solidFill>
              </a:rPr>
              <a:t>расширено применение </a:t>
            </a:r>
            <a:r>
              <a:rPr lang="ru-RU" sz="2600" dirty="0">
                <a:solidFill>
                  <a:srgbClr val="FF0000"/>
                </a:solidFill>
              </a:rPr>
              <a:t>статьи 20.25 КоАП </a:t>
            </a:r>
            <a:r>
              <a:rPr lang="ru-RU" sz="2600" dirty="0"/>
              <a:t>РФ, предусматривающей наложение административного штрафа за неуплату административного штрафа в установленный срок.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5" descr="MP900439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2739287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334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quarter" idx="3"/>
          </p:nvPr>
        </p:nvSpPr>
        <p:spPr>
          <a:xfrm>
            <a:off x="1908175" y="1125538"/>
            <a:ext cx="5040313" cy="638175"/>
          </a:xfrm>
        </p:spPr>
        <p:txBody>
          <a:bodyPr/>
          <a:lstStyle/>
          <a:p>
            <a:r>
              <a:rPr lang="ru-RU" smtClean="0"/>
              <a:t>Динамика возбужденных дел</a:t>
            </a:r>
          </a:p>
        </p:txBody>
      </p:sp>
      <p:sp>
        <p:nvSpPr>
          <p:cNvPr id="4099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6AB98E2-8F19-4F75-AC60-9BE2C6AA0047}" type="slidenum">
              <a:rPr lang="ru-RU" sz="1600" smtClean="0">
                <a:solidFill>
                  <a:schemeClr val="bg1"/>
                </a:solidFill>
              </a:rPr>
              <a:pPr eaLnBrk="1" hangingPunct="1"/>
              <a:t>21</a:t>
            </a:fld>
            <a:endParaRPr lang="ru-RU" sz="1600" smtClean="0">
              <a:solidFill>
                <a:schemeClr val="bg1"/>
              </a:solidFill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 dirty="0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1703005"/>
              </p:ext>
            </p:extLst>
          </p:nvPr>
        </p:nvGraphicFramePr>
        <p:xfrm>
          <a:off x="323528" y="1844824"/>
          <a:ext cx="8280920" cy="467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68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FD295EF-FB48-4168-9E3B-02D209CB7AF4}" type="slidenum">
              <a:rPr lang="ru-RU" sz="1600" smtClean="0">
                <a:solidFill>
                  <a:schemeClr val="bg1"/>
                </a:solidFill>
              </a:rPr>
              <a:pPr eaLnBrk="1" hangingPunct="1"/>
              <a:t>22</a:t>
            </a:fld>
            <a:endParaRPr lang="ru-RU" sz="1600" smtClean="0">
              <a:solidFill>
                <a:schemeClr val="bg1"/>
              </a:solidFill>
            </a:endParaRP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 dirty="0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137525" cy="936625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1B059D"/>
                </a:solidFill>
              </a:rPr>
              <a:t>Доля устраненных нарушений антимонопольного законодательства из числа выявленных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2057400"/>
            <a:ext cx="228600" cy="228600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5715000" y="193675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sz="2000" b="1">
                <a:solidFill>
                  <a:srgbClr val="333399"/>
                </a:solidFill>
              </a:rPr>
              <a:t>Устранено нарушений:</a:t>
            </a:r>
            <a:endParaRPr lang="en-US" sz="2000" b="1">
              <a:solidFill>
                <a:srgbClr val="333399"/>
              </a:solidFill>
            </a:endParaRPr>
          </a:p>
        </p:txBody>
      </p:sp>
      <p:cxnSp>
        <p:nvCxnSpPr>
          <p:cNvPr id="15" name="Straight Connector 14"/>
          <p:cNvCxnSpPr>
            <a:endCxn id="13" idx="1"/>
          </p:cNvCxnSpPr>
          <p:nvPr/>
        </p:nvCxnSpPr>
        <p:spPr>
          <a:xfrm rot="5400000" flipH="1" flipV="1">
            <a:off x="4705350" y="2190750"/>
            <a:ext cx="800100" cy="76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10200" y="1905000"/>
            <a:ext cx="3505200" cy="304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273" name="Text Box 101"/>
          <p:cNvSpPr txBox="1">
            <a:spLocks noChangeArrowheads="1"/>
          </p:cNvSpPr>
          <p:nvPr/>
        </p:nvSpPr>
        <p:spPr bwMode="auto">
          <a:xfrm>
            <a:off x="5461000" y="2349500"/>
            <a:ext cx="3657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0825" indent="-2508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sz="2000">
                <a:solidFill>
                  <a:srgbClr val="1B059D"/>
                </a:solidFill>
              </a:rPr>
              <a:t>до возбуждения дела;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sz="2000">
                <a:solidFill>
                  <a:srgbClr val="1B059D"/>
                </a:solidFill>
              </a:rPr>
              <a:t>в процессе рассмотрения дела;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sz="2000">
                <a:solidFill>
                  <a:srgbClr val="1B059D"/>
                </a:solidFill>
              </a:rPr>
              <a:t>исполнено предписаний;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sz="2000">
                <a:solidFill>
                  <a:srgbClr val="1B059D"/>
                </a:solidFill>
              </a:rPr>
              <a:t>удовлетворено судом исков антимонопольных органов.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66800" y="5410200"/>
          <a:ext cx="6313488" cy="1016000"/>
        </p:xfrm>
        <a:graphic>
          <a:graphicData uri="http://schemas.openxmlformats.org/drawingml/2006/table">
            <a:tbl>
              <a:tblPr/>
              <a:tblGrid>
                <a:gridCol w="2956950"/>
                <a:gridCol w="1198764"/>
                <a:gridCol w="1077659"/>
                <a:gridCol w="108011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1пг </a:t>
                      </a:r>
                      <a:r>
                        <a:rPr kumimoji="0" lang="en-US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  <a:r>
                        <a:rPr kumimoji="0" lang="ru-RU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endParaRPr kumimoji="0" lang="en-US" sz="17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1пг </a:t>
                      </a:r>
                      <a:r>
                        <a:rPr kumimoji="0" lang="en-US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  <a:r>
                        <a:rPr kumimoji="0" lang="ru-RU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endParaRPr kumimoji="0" lang="en-US" sz="17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1пг </a:t>
                      </a:r>
                      <a:r>
                        <a:rPr kumimoji="0" lang="en-US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  <a:r>
                        <a:rPr kumimoji="0" lang="ru-RU" sz="1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0" lang="en-US" sz="17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Выявлено нарушений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charset="0"/>
                          <a:ea typeface="ＭＳ Ｐゴシック" charset="-128"/>
                          <a:cs typeface="+mn-cs"/>
                        </a:rPr>
                        <a:t>4941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  <a:cs typeface="+mn-cs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4459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4491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Устранено нарушений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3799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3441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3541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1262798"/>
              </p:ext>
            </p:extLst>
          </p:nvPr>
        </p:nvGraphicFramePr>
        <p:xfrm>
          <a:off x="827584" y="1916832"/>
          <a:ext cx="4257675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899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229600" cy="1143000"/>
          </a:xfrm>
        </p:spPr>
        <p:txBody>
          <a:bodyPr/>
          <a:lstStyle/>
          <a:p>
            <a:r>
              <a:rPr lang="ru-RU" sz="2400" dirty="0" smtClean="0"/>
              <a:t>Доля дел, возбужденных по инициативе антимонопольного органа за нарушение Закона о защите конкуренции (%)</a:t>
            </a: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1B09D21-9E69-45A5-BCE6-7A45C1FC73C2}" type="slidenum">
              <a:rPr lang="ru-RU" sz="1600" smtClean="0">
                <a:solidFill>
                  <a:schemeClr val="bg1"/>
                </a:solidFill>
              </a:rPr>
              <a:pPr eaLnBrk="1" hangingPunct="1"/>
              <a:t>23</a:t>
            </a:fld>
            <a:endParaRPr lang="ru-RU" sz="1600" smtClean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150542"/>
              </p:ext>
            </p:extLst>
          </p:nvPr>
        </p:nvGraphicFramePr>
        <p:xfrm>
          <a:off x="323528" y="2204864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 dirty="0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1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DCE7B22-27FB-4AEE-AAB9-C88169F3D6EC}" type="slidenum">
              <a:rPr lang="ru-RU" sz="1600" smtClean="0">
                <a:solidFill>
                  <a:schemeClr val="bg1"/>
                </a:solidFill>
              </a:rPr>
              <a:pPr eaLnBrk="1" hangingPunct="1"/>
              <a:t>24</a:t>
            </a:fld>
            <a:endParaRPr lang="ru-RU" sz="1600" smtClean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137525" cy="60960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1B059D"/>
                </a:solidFill>
              </a:rPr>
              <a:t>Отмененные судом решения</a:t>
            </a:r>
          </a:p>
        </p:txBody>
      </p:sp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6553200" y="3124200"/>
            <a:ext cx="230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2004" rIns="0" bIns="3200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 sz="1200" b="1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16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6511688"/>
              </p:ext>
            </p:extLst>
          </p:nvPr>
        </p:nvGraphicFramePr>
        <p:xfrm>
          <a:off x="323850" y="1412875"/>
          <a:ext cx="8686800" cy="2286000"/>
        </p:xfrm>
        <a:graphic>
          <a:graphicData uri="http://schemas.openxmlformats.org/drawingml/2006/table">
            <a:tbl>
              <a:tblPr/>
              <a:tblGrid>
                <a:gridCol w="4987280"/>
                <a:gridCol w="1224136"/>
                <a:gridCol w="1224136"/>
                <a:gridCol w="1251248"/>
              </a:tblGrid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1пг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1пг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1пг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Принято решений о наличии нарушения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Обжаловано решений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Отменено решений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Доля отмененных решений (к принятым)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7,0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4373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1928771"/>
              </p:ext>
            </p:extLst>
          </p:nvPr>
        </p:nvGraphicFramePr>
        <p:xfrm>
          <a:off x="323528" y="3717033"/>
          <a:ext cx="86409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640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9C3CD15-BA5D-47D3-AEDE-ACE68B275C4F}" type="slidenum">
              <a:rPr lang="ru-RU" sz="1600" smtClean="0">
                <a:solidFill>
                  <a:schemeClr val="bg1"/>
                </a:solidFill>
              </a:rPr>
              <a:pPr eaLnBrk="1" hangingPunct="1"/>
              <a:t>25</a:t>
            </a:fld>
            <a:endParaRPr lang="ru-RU" sz="1600" smtClean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528091"/>
              </p:ext>
            </p:extLst>
          </p:nvPr>
        </p:nvGraphicFramePr>
        <p:xfrm>
          <a:off x="449226" y="1052736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3CEA35-D904-48D6-97BF-6E7D3E460B3C}" type="slidenum">
              <a:rPr lang="en-US" sz="1600" smtClean="0">
                <a:solidFill>
                  <a:schemeClr val="bg1"/>
                </a:solidFill>
              </a:rPr>
              <a:pPr eaLnBrk="1" hangingPunct="1"/>
              <a:t>26</a:t>
            </a:fld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43000"/>
            <a:ext cx="8857108" cy="381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1B059D"/>
                </a:solidFill>
              </a:rPr>
              <a:t>Постановления о наложении штрафа (млн. руб.)</a:t>
            </a:r>
            <a:endParaRPr lang="ru-RU" sz="2400" dirty="0" smtClean="0">
              <a:solidFill>
                <a:srgbClr val="1B059D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381000" y="1773238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FF0066"/>
                </a:solidFill>
              </a:rPr>
              <a:t>ВСЕГО:</a:t>
            </a:r>
            <a:r>
              <a:rPr lang="ru-RU" sz="1800" b="1" dirty="0" smtClean="0">
                <a:solidFill>
                  <a:srgbClr val="FF0066"/>
                </a:solidFill>
              </a:rPr>
              <a:t>       9297	 </a:t>
            </a:r>
            <a:r>
              <a:rPr lang="ru-RU" sz="1800" dirty="0" smtClean="0">
                <a:solidFill>
                  <a:srgbClr val="FF0066"/>
                </a:solidFill>
              </a:rPr>
              <a:t>              </a:t>
            </a:r>
            <a:r>
              <a:rPr lang="ru-RU" sz="1800" b="1" dirty="0" smtClean="0">
                <a:solidFill>
                  <a:srgbClr val="FF0066"/>
                </a:solidFill>
              </a:rPr>
              <a:t>11654</a:t>
            </a:r>
            <a:r>
              <a:rPr lang="ru-RU" sz="1800" dirty="0" smtClean="0">
                <a:solidFill>
                  <a:srgbClr val="FF0066"/>
                </a:solidFill>
              </a:rPr>
              <a:t>	             </a:t>
            </a:r>
            <a:r>
              <a:rPr lang="ru-RU" sz="1800" b="1" dirty="0" smtClean="0">
                <a:solidFill>
                  <a:srgbClr val="FF0066"/>
                </a:solidFill>
              </a:rPr>
              <a:t>12171</a:t>
            </a:r>
          </a:p>
          <a:p>
            <a:pPr eaLnBrk="1" hangingPunct="1"/>
            <a:endParaRPr lang="en-US" sz="1800" dirty="0">
              <a:solidFill>
                <a:srgbClr val="FF0066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240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9474832"/>
              </p:ext>
            </p:extLst>
          </p:nvPr>
        </p:nvGraphicFramePr>
        <p:xfrm>
          <a:off x="395536" y="2132855"/>
          <a:ext cx="8352928" cy="442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604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46894" y="1196752"/>
            <a:ext cx="8229600" cy="720725"/>
          </a:xfrm>
        </p:spPr>
        <p:txBody>
          <a:bodyPr/>
          <a:lstStyle/>
          <a:p>
            <a:r>
              <a:rPr lang="ru-RU" sz="2400" dirty="0" smtClean="0"/>
              <a:t>Доля исполненных постановлений о наложении штрафа из числа выданных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8AC9883-DEEA-415F-B30D-A1EB29CB5B7D}" type="slidenum">
              <a:rPr lang="ru-RU" sz="1600" smtClean="0">
                <a:solidFill>
                  <a:schemeClr val="bg1"/>
                </a:solidFill>
              </a:rPr>
              <a:pPr eaLnBrk="1" hangingPunct="1"/>
              <a:t>27</a:t>
            </a:fld>
            <a:endParaRPr lang="ru-RU" sz="1600" smtClean="0">
              <a:solidFill>
                <a:schemeClr val="bg1"/>
              </a:solidFill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48988739"/>
              </p:ext>
            </p:extLst>
          </p:nvPr>
        </p:nvGraphicFramePr>
        <p:xfrm>
          <a:off x="827584" y="2708920"/>
          <a:ext cx="30963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8494352"/>
              </p:ext>
            </p:extLst>
          </p:nvPr>
        </p:nvGraphicFramePr>
        <p:xfrm>
          <a:off x="4788024" y="2708920"/>
          <a:ext cx="30243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76375" y="5876925"/>
            <a:ext cx="287338" cy="287338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1763713" y="5805488"/>
            <a:ext cx="6624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>
                <a:solidFill>
                  <a:srgbClr val="000090"/>
                </a:solidFill>
              </a:rPr>
              <a:t> </a:t>
            </a:r>
            <a:r>
              <a:rPr lang="ru-RU" sz="2200">
                <a:solidFill>
                  <a:srgbClr val="000090"/>
                </a:solidFill>
                <a:cs typeface="Times New Roman" charset="0"/>
              </a:rPr>
              <a:t>-  доля исполненных постановлений</a:t>
            </a:r>
            <a:endParaRPr lang="ru-RU" sz="2200" b="1">
              <a:solidFill>
                <a:srgbClr val="00009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96D2F-CC7A-4A4E-8445-EB94E94062AF}" type="slidenum">
              <a:rPr lang="en-US" sz="16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908050"/>
            <a:ext cx="8928100" cy="609600"/>
          </a:xfrm>
        </p:spPr>
        <p:txBody>
          <a:bodyPr/>
          <a:lstStyle/>
          <a:p>
            <a:pPr algn="l" eaLnBrk="1" hangingPunct="1"/>
            <a:r>
              <a:rPr lang="ru-RU" sz="2200" b="1" smtClean="0">
                <a:solidFill>
                  <a:srgbClr val="1B059D"/>
                </a:solidFill>
              </a:rPr>
              <a:t>Отмена судом постановлений о наложении штрафа (всего в сфере деятельности службы)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0" y="1524000"/>
          <a:ext cx="8305800" cy="2378076"/>
        </p:xfrm>
        <a:graphic>
          <a:graphicData uri="http://schemas.openxmlformats.org/drawingml/2006/table">
            <a:tbl>
              <a:tblPr/>
              <a:tblGrid>
                <a:gridCol w="4627240"/>
                <a:gridCol w="1224136"/>
                <a:gridCol w="1224136"/>
                <a:gridCol w="1230288"/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пг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2010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1пг 2011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1пг 2012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Выдано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9297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11654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12171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Обжаловано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1817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1919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1908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Обжаловано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19,5%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16,5%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15,7%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Отменено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363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Отменено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(%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к выданным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4,3%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3,1%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2,4%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447800" y="6248400"/>
            <a:ext cx="287338" cy="287338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42" name="Text Box 11"/>
          <p:cNvSpPr txBox="1">
            <a:spLocks noChangeArrowheads="1"/>
          </p:cNvSpPr>
          <p:nvPr/>
        </p:nvSpPr>
        <p:spPr bwMode="auto">
          <a:xfrm>
            <a:off x="1752600" y="6183313"/>
            <a:ext cx="662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rgbClr val="000090"/>
                </a:solidFill>
              </a:rPr>
              <a:t> </a:t>
            </a:r>
            <a:r>
              <a:rPr lang="ru-RU" sz="1800">
                <a:solidFill>
                  <a:srgbClr val="000090"/>
                </a:solidFill>
                <a:cs typeface="Times New Roman" charset="0"/>
              </a:rPr>
              <a:t>-  отменено постановлений </a:t>
            </a:r>
            <a:r>
              <a:rPr lang="ru-RU" sz="1800" b="1">
                <a:solidFill>
                  <a:srgbClr val="000090"/>
                </a:solidFill>
                <a:cs typeface="Times New Roman" charset="0"/>
              </a:rPr>
              <a:t>(% от числа обжалованных)</a:t>
            </a:r>
          </a:p>
        </p:txBody>
      </p:sp>
      <p:sp>
        <p:nvSpPr>
          <p:cNvPr id="25643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7503062"/>
              </p:ext>
            </p:extLst>
          </p:nvPr>
        </p:nvGraphicFramePr>
        <p:xfrm>
          <a:off x="611560" y="3933056"/>
          <a:ext cx="23042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6472775"/>
              </p:ext>
            </p:extLst>
          </p:nvPr>
        </p:nvGraphicFramePr>
        <p:xfrm>
          <a:off x="3131840" y="3933057"/>
          <a:ext cx="23042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2422598"/>
              </p:ext>
            </p:extLst>
          </p:nvPr>
        </p:nvGraphicFramePr>
        <p:xfrm>
          <a:off x="5724129" y="3933057"/>
          <a:ext cx="23042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74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B3787D5-EB95-4437-B126-287E70243EA5}" type="slidenum">
              <a:rPr lang="en-US" sz="1600" smtClean="0">
                <a:solidFill>
                  <a:schemeClr val="bg1"/>
                </a:solidFill>
              </a:rPr>
              <a:pPr eaLnBrk="1" hangingPunct="1"/>
              <a:t>29</a:t>
            </a:fld>
            <a:endParaRPr lang="en-US" sz="1600" smtClean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323529" y="1052736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79388" y="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>
                <a:solidFill>
                  <a:schemeClr val="bg1"/>
                </a:solidFill>
              </a:rPr>
              <a:t>Основные итоги 1 полугодия 2012 года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9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ФАС России выиграла ряд важнейших дел в судах в отношении</a:t>
            </a:r>
            <a:r>
              <a:rPr lang="ru-RU" sz="2400" dirty="0" smtClean="0"/>
              <a:t>:</a:t>
            </a:r>
          </a:p>
          <a:p>
            <a:pPr marL="0" indent="0" algn="just">
              <a:buNone/>
            </a:pPr>
            <a:endParaRPr lang="ru-RU" sz="1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ОАО </a:t>
            </a:r>
            <a:r>
              <a:rPr lang="ru-RU" sz="2000" b="1" dirty="0"/>
              <a:t>«Газпром»</a:t>
            </a:r>
            <a:r>
              <a:rPr lang="ru-RU" sz="2000" dirty="0"/>
              <a:t> по делу о необоснованном отказе в доступе к </a:t>
            </a:r>
            <a:r>
              <a:rPr lang="ru-RU" sz="2000" dirty="0" smtClean="0"/>
              <a:t>своей </a:t>
            </a:r>
            <a:r>
              <a:rPr lang="ru-RU" sz="2000" dirty="0"/>
              <a:t>газотранспортной </a:t>
            </a:r>
            <a:r>
              <a:rPr lang="ru-RU" sz="2000" dirty="0" smtClean="0"/>
              <a:t>системе (заявление ООО «Реал-Газ»);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картеля</a:t>
            </a:r>
            <a:r>
              <a:rPr lang="ru-RU" sz="2000" dirty="0" smtClean="0"/>
              <a:t> </a:t>
            </a:r>
            <a:r>
              <a:rPr lang="ru-RU" sz="2000" dirty="0"/>
              <a:t>ОАО «</a:t>
            </a:r>
            <a:r>
              <a:rPr lang="ru-RU" sz="2000" dirty="0" err="1"/>
              <a:t>Мозырьсоль</a:t>
            </a:r>
            <a:r>
              <a:rPr lang="ru-RU" sz="2000" dirty="0"/>
              <a:t>», ООО «БПК», ЗАО «ТДС» и  OOО «</a:t>
            </a:r>
            <a:r>
              <a:rPr lang="ru-RU" sz="2000" dirty="0" err="1"/>
              <a:t>Евротраст</a:t>
            </a:r>
            <a:r>
              <a:rPr lang="ru-RU" sz="2000" dirty="0"/>
              <a:t> Экспо</a:t>
            </a:r>
            <a:r>
              <a:rPr lang="ru-RU" sz="2000" dirty="0" smtClean="0"/>
              <a:t>» </a:t>
            </a:r>
            <a:r>
              <a:rPr lang="ru-RU" sz="2000" b="1" dirty="0" smtClean="0"/>
              <a:t>на рынке соли</a:t>
            </a:r>
            <a:r>
              <a:rPr lang="ru-RU" sz="2000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ООО </a:t>
            </a:r>
            <a:r>
              <a:rPr lang="ru-RU" sz="2000" b="1" dirty="0"/>
              <a:t>«Газпром добыча Оренбург»</a:t>
            </a:r>
            <a:r>
              <a:rPr lang="ru-RU" sz="2000" dirty="0"/>
              <a:t>, </a:t>
            </a:r>
            <a:r>
              <a:rPr lang="ru-RU" sz="2000" dirty="0" smtClean="0"/>
              <a:t>необоснованно изъявшего из обращения гелий газообразный </a:t>
            </a:r>
            <a:r>
              <a:rPr lang="ru-RU" sz="2000" dirty="0"/>
              <a:t>для медицинских </a:t>
            </a:r>
            <a:r>
              <a:rPr lang="ru-RU" sz="2000" dirty="0" smtClean="0"/>
              <a:t>нужд;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/>
              <a:t>ОАО</a:t>
            </a:r>
            <a:r>
              <a:rPr lang="ru-RU" sz="2000" b="1" dirty="0"/>
              <a:t> «</a:t>
            </a:r>
            <a:r>
              <a:rPr lang="ru-RU" sz="2000" b="1" dirty="0" err="1"/>
              <a:t>БелАЗ</a:t>
            </a:r>
            <a:r>
              <a:rPr lang="ru-RU" sz="2000" b="1" dirty="0"/>
              <a:t>», </a:t>
            </a:r>
            <a:r>
              <a:rPr lang="ru-RU" sz="2000" dirty="0" smtClean="0"/>
              <a:t>осуществлявшего антиконкурентную координацию деятельности дилеров;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группы </a:t>
            </a:r>
            <a:r>
              <a:rPr lang="ru-RU" sz="2000" dirty="0"/>
              <a:t>лиц в составе </a:t>
            </a:r>
            <a:r>
              <a:rPr lang="ru-RU" sz="2000" b="1" dirty="0"/>
              <a:t>ООО «</a:t>
            </a:r>
            <a:r>
              <a:rPr lang="ru-RU" sz="2000" b="1" dirty="0" err="1"/>
              <a:t>Востокнефтепровод</a:t>
            </a:r>
            <a:r>
              <a:rPr lang="ru-RU" sz="2000" b="1" dirty="0"/>
              <a:t>» и ЗАО «</a:t>
            </a:r>
            <a:r>
              <a:rPr lang="ru-RU" sz="2000" b="1" dirty="0" err="1"/>
              <a:t>Транснефть</a:t>
            </a:r>
            <a:r>
              <a:rPr lang="ru-RU" sz="2000" b="1" dirty="0"/>
              <a:t>-Сервис»</a:t>
            </a:r>
            <a:r>
              <a:rPr lang="ru-RU" sz="2000" dirty="0"/>
              <a:t> по признакам нарушения </a:t>
            </a:r>
            <a:r>
              <a:rPr lang="ru-RU" sz="2000" dirty="0" smtClean="0"/>
              <a:t>порядка </a:t>
            </a:r>
            <a:r>
              <a:rPr lang="ru-RU" sz="2000" dirty="0"/>
              <a:t>ценообразования на услуги по перевалке, наливу, сливу нефти, а также </a:t>
            </a:r>
            <a:r>
              <a:rPr lang="ru-RU" sz="2000" dirty="0" smtClean="0"/>
              <a:t>создания </a:t>
            </a:r>
            <a:r>
              <a:rPr lang="ru-RU" sz="2000" dirty="0"/>
              <a:t>дискриминационных условий, что привело к ограничению конкуренции и ущемлению интересов </a:t>
            </a:r>
            <a:r>
              <a:rPr lang="ru-RU" sz="2000" dirty="0" smtClean="0"/>
              <a:t>потребителей.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C820979C-79AF-498C-A082-7317F41C6A61}" type="slidenum">
              <a:rPr lang="ru-RU" sz="1600" b="1">
                <a:solidFill>
                  <a:schemeClr val="bg1"/>
                </a:solidFill>
              </a:rPr>
              <a:pPr algn="r"/>
              <a:t>30</a:t>
            </a:fld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228600" y="2057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 eaLnBrk="0" hangingPunct="0">
              <a:lnSpc>
                <a:spcPts val="2400"/>
              </a:lnSpc>
              <a:spcBef>
                <a:spcPts val="600"/>
              </a:spcBef>
              <a:buSzPct val="100000"/>
              <a:buFontTx/>
              <a:buChar char="•"/>
            </a:pPr>
            <a:endParaRPr lang="en-US">
              <a:solidFill>
                <a:srgbClr val="000090"/>
              </a:solidFill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1066800"/>
            <a:ext cx="937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 eaLnBrk="0" hangingPunct="0">
              <a:spcBef>
                <a:spcPts val="400"/>
              </a:spcBef>
              <a:buClr>
                <a:schemeClr val="tx1"/>
              </a:buClr>
            </a:pPr>
            <a:r>
              <a:rPr lang="ru-RU" b="1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771800" y="1077218"/>
            <a:ext cx="604867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0090"/>
                </a:solidFill>
              </a:rPr>
              <a:t>Сегодняшняя коллегия – </a:t>
            </a:r>
            <a:r>
              <a:rPr lang="ru-RU" sz="2600" dirty="0" smtClean="0">
                <a:solidFill>
                  <a:srgbClr val="FF0000"/>
                </a:solidFill>
              </a:rPr>
              <a:t>начало определения долгосрочных приоритетов антимонопольного регулирования на период до 2018 года</a:t>
            </a:r>
            <a:r>
              <a:rPr lang="ru-RU" sz="2600" dirty="0" smtClean="0">
                <a:solidFill>
                  <a:srgbClr val="000090"/>
                </a:solidFill>
              </a:rPr>
              <a:t> и следующий  шестилетний цикл 2018 – 2024 гг.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FFFF"/>
                </a:solidFill>
              </a:rPr>
              <a:t>Разработка стратегии антимонопольного регулирования   </a:t>
            </a:r>
            <a:endParaRPr lang="ru-RU" sz="3200" b="1" dirty="0">
              <a:solidFill>
                <a:srgbClr val="FFFFFF"/>
              </a:solidFill>
            </a:endParaRPr>
          </a:p>
        </p:txBody>
      </p:sp>
      <p:pic>
        <p:nvPicPr>
          <p:cNvPr id="7" name="Picture 5" descr="MP900400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87128"/>
            <a:ext cx="1937308" cy="2259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3717032"/>
            <a:ext cx="864096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0090"/>
                </a:solidFill>
              </a:rPr>
              <a:t>Все территориальные органы представили свое видение основных задач ФАС России.</a:t>
            </a:r>
          </a:p>
          <a:p>
            <a:endParaRPr lang="ru-RU" sz="2600" dirty="0" smtClean="0">
              <a:solidFill>
                <a:srgbClr val="000090"/>
              </a:solidFill>
            </a:endParaRPr>
          </a:p>
          <a:p>
            <a:r>
              <a:rPr lang="ru-RU" sz="2600" dirty="0" smtClean="0">
                <a:solidFill>
                  <a:srgbClr val="000090"/>
                </a:solidFill>
              </a:rPr>
              <a:t>Президиум ФАС России рассмотрел более 200 предложений, определяющих стратегические цели службы и направления государственной политики по защите конкуренции.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8199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1"/>
          <p:cNvGrpSpPr>
            <a:grpSpLocks/>
          </p:cNvGrpSpPr>
          <p:nvPr/>
        </p:nvGrpSpPr>
        <p:grpSpPr bwMode="auto">
          <a:xfrm>
            <a:off x="2641600" y="2295525"/>
            <a:ext cx="4705350" cy="2362200"/>
            <a:chOff x="1676400" y="2743200"/>
            <a:chExt cx="4343400" cy="2362200"/>
          </a:xfrm>
        </p:grpSpPr>
        <p:pic>
          <p:nvPicPr>
            <p:cNvPr id="29702" name="Picture 5" descr="FAS-logo-color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7" descr="twitter_newbird_blu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3000">
                  <a:solidFill>
                    <a:srgbClr val="333399"/>
                  </a:solidFill>
                </a:rPr>
                <a:t>www.fas.gov.ru</a:t>
              </a:r>
            </a:p>
          </p:txBody>
        </p:sp>
        <p:sp>
          <p:nvSpPr>
            <p:cNvPr id="29706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3000">
                  <a:solidFill>
                    <a:srgbClr val="333399"/>
                  </a:solidFill>
                </a:rPr>
                <a:t>FAS-book</a:t>
              </a:r>
            </a:p>
          </p:txBody>
        </p:sp>
        <p:sp>
          <p:nvSpPr>
            <p:cNvPr id="29707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348322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3000">
                  <a:solidFill>
                    <a:srgbClr val="333399"/>
                  </a:solidFill>
                </a:rPr>
                <a:t>rus_fas</a:t>
              </a:r>
            </a:p>
          </p:txBody>
        </p:sp>
      </p:grp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1447800"/>
            <a:ext cx="7958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</a:rPr>
              <a:t>СПАСИБО ЗА ВНИМАНИЕ!</a:t>
            </a:r>
            <a:r>
              <a:rPr lang="en-US" sz="2000" b="1">
                <a:solidFill>
                  <a:srgbClr val="333399"/>
                </a:solidFill>
              </a:rPr>
              <a:t/>
            </a:r>
            <a:br>
              <a:rPr lang="en-US" sz="2000" b="1">
                <a:solidFill>
                  <a:srgbClr val="333399"/>
                </a:solidFill>
              </a:rPr>
            </a:br>
            <a:endParaRPr lang="ru-RU" sz="2000" b="1">
              <a:solidFill>
                <a:srgbClr val="333399"/>
              </a:solidFill>
            </a:endParaRPr>
          </a:p>
        </p:txBody>
      </p:sp>
      <p:pic>
        <p:nvPicPr>
          <p:cNvPr id="2970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190" y="4638934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3786187" y="4719102"/>
            <a:ext cx="2524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err="1">
                <a:solidFill>
                  <a:srgbClr val="333399"/>
                </a:solidFill>
              </a:rPr>
              <a:t>fasovka</a:t>
            </a:r>
            <a:endParaRPr lang="ru-RU" sz="3000" dirty="0">
              <a:solidFill>
                <a:srgbClr val="333399"/>
              </a:solidFill>
            </a:endParaRPr>
          </a:p>
        </p:txBody>
      </p:sp>
      <p:pic>
        <p:nvPicPr>
          <p:cNvPr id="12" name="Picture 13" descr="anticart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399" y="5700411"/>
            <a:ext cx="571165" cy="55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786187" y="5700411"/>
            <a:ext cx="2524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333399"/>
                </a:solidFill>
              </a:rPr>
              <a:t>anticartel.ru</a:t>
            </a:r>
            <a:endParaRPr lang="ru-RU" sz="3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7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66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052736"/>
            <a:ext cx="597666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Рынок нефтепродуктов:</a:t>
            </a:r>
          </a:p>
          <a:p>
            <a:pPr marL="0" indent="0">
              <a:buNone/>
            </a:pPr>
            <a:r>
              <a:rPr lang="ru-RU" sz="2600" dirty="0" smtClean="0"/>
              <a:t>Внедрена практика </a:t>
            </a:r>
            <a:r>
              <a:rPr lang="ru-RU" sz="2600" dirty="0"/>
              <a:t>разработки нефтяными компаниями «торговых политик» на примере</a:t>
            </a:r>
            <a:r>
              <a:rPr lang="ru-RU" sz="2600" b="1" dirty="0"/>
              <a:t> </a:t>
            </a:r>
            <a:r>
              <a:rPr lang="ru-RU" sz="2600" dirty="0"/>
              <a:t>ОАО «ТНК-ВР </a:t>
            </a:r>
            <a:r>
              <a:rPr lang="ru-RU" sz="2600" dirty="0" smtClean="0"/>
              <a:t>Холдинг».</a:t>
            </a:r>
          </a:p>
          <a:p>
            <a:pPr marL="0" indent="0">
              <a:buNone/>
            </a:pP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Рынок алмазов:</a:t>
            </a:r>
          </a:p>
          <a:p>
            <a:pPr marL="0" indent="0">
              <a:buNone/>
            </a:pPr>
            <a:r>
              <a:rPr lang="ru-RU" sz="2600" dirty="0" smtClean="0"/>
              <a:t>Внедрена практика </a:t>
            </a:r>
            <a:r>
              <a:rPr lang="ru-RU" sz="2600" dirty="0"/>
              <a:t>формирования правил добросовестного поведения компаний на рынке - </a:t>
            </a:r>
            <a:r>
              <a:rPr lang="ru-RU" sz="2600" dirty="0" smtClean="0"/>
              <a:t>согласовано Положению </a:t>
            </a:r>
            <a:r>
              <a:rPr lang="ru-RU" sz="2600" dirty="0"/>
              <a:t>о порядке и условиях реализации АК «АЛРОСА» природных </a:t>
            </a:r>
            <a:r>
              <a:rPr lang="ru-RU" sz="2600" dirty="0" smtClean="0"/>
              <a:t>алмазов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7" descr="MP900408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54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66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980728"/>
            <a:ext cx="5760640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Сформирована практика применения новых правовых институтов, предусмотренных «третьим </a:t>
            </a:r>
            <a:r>
              <a:rPr lang="ru-RU" sz="2600" dirty="0"/>
              <a:t>антимонопольным пакетом</a:t>
            </a:r>
            <a:r>
              <a:rPr lang="ru-RU" sz="2600" dirty="0" smtClean="0"/>
              <a:t>» законов:</a:t>
            </a:r>
          </a:p>
          <a:p>
            <a:pPr marL="0" indent="0">
              <a:buNone/>
            </a:pPr>
            <a:endParaRPr lang="ru-RU" sz="1000" dirty="0" smtClean="0"/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FF0000"/>
                </a:solidFill>
              </a:rPr>
              <a:t>Предупреждение</a:t>
            </a:r>
            <a:r>
              <a:rPr lang="ru-RU" sz="2600" b="1" dirty="0" smtClean="0"/>
              <a:t> </a:t>
            </a:r>
            <a:r>
              <a:rPr lang="ru-RU" sz="2600" dirty="0" smtClean="0"/>
              <a:t>о недопустимости нарушения ст.10 Федерального закона «О защите конкуренции»;</a:t>
            </a:r>
          </a:p>
          <a:p>
            <a:pPr marL="0" indent="0">
              <a:buNone/>
            </a:pPr>
            <a:endParaRPr lang="ru-RU" sz="1000" dirty="0" smtClean="0"/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FF0000"/>
                </a:solidFill>
              </a:rPr>
              <a:t>Предостережение</a:t>
            </a:r>
            <a:r>
              <a:rPr lang="ru-RU" sz="2600" dirty="0" smtClean="0"/>
              <a:t> о недопустимости совершения согласованных действий.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10" descr="MP900422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447800"/>
            <a:ext cx="2519183" cy="37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65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005842C-3142-4FB4-8752-27A2DA1E4A27}" type="slidenum">
              <a:rPr lang="en-US" sz="1600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68983" y="954106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accent2"/>
                </a:solidFill>
              </a:rPr>
              <a:t>Практика применения новых институтов 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algn="ctr" eaLnBrk="1" hangingPunct="1"/>
            <a:r>
              <a:rPr lang="ru-RU" sz="2800" b="1" dirty="0" smtClean="0">
                <a:solidFill>
                  <a:schemeClr val="accent2"/>
                </a:solidFill>
              </a:rPr>
              <a:t>в </a:t>
            </a:r>
            <a:r>
              <a:rPr lang="ru-RU" sz="2800" b="1" dirty="0">
                <a:solidFill>
                  <a:schemeClr val="accent2"/>
                </a:solidFill>
              </a:rPr>
              <a:t>1 полугодии 2012 </a:t>
            </a:r>
            <a:r>
              <a:rPr lang="ru-RU" sz="2800" b="1" dirty="0" smtClean="0">
                <a:solidFill>
                  <a:schemeClr val="accent2"/>
                </a:solidFill>
              </a:rPr>
              <a:t>года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666" y="2276872"/>
            <a:ext cx="44315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333399"/>
                </a:solidFill>
                <a:latin typeface="+mj-lt"/>
                <a:cs typeface="ＭＳ Ｐゴシック" charset="-128"/>
              </a:rPr>
              <a:t>Выдано </a:t>
            </a:r>
            <a:r>
              <a:rPr lang="ru-RU" sz="2600" b="1" dirty="0">
                <a:solidFill>
                  <a:srgbClr val="FF0000"/>
                </a:solidFill>
                <a:latin typeface="+mj-lt"/>
                <a:cs typeface="ＭＳ Ｐゴシック" charset="-128"/>
              </a:rPr>
              <a:t>предупреждений</a:t>
            </a:r>
            <a:r>
              <a:rPr lang="ru-RU" sz="2600" dirty="0">
                <a:solidFill>
                  <a:srgbClr val="FF0000"/>
                </a:solidFill>
                <a:latin typeface="+mj-lt"/>
                <a:cs typeface="ＭＳ Ｐゴシック" charset="-128"/>
              </a:rPr>
              <a:t> </a:t>
            </a:r>
            <a:r>
              <a:rPr lang="ru-RU" sz="2600" dirty="0">
                <a:solidFill>
                  <a:srgbClr val="333399"/>
                </a:solidFill>
                <a:latin typeface="+mj-lt"/>
                <a:cs typeface="ＭＳ Ｐゴシック" charset="-128"/>
              </a:rPr>
              <a:t>– </a:t>
            </a:r>
            <a:r>
              <a:rPr lang="ru-RU" sz="2600" dirty="0" smtClean="0">
                <a:solidFill>
                  <a:srgbClr val="333399"/>
                </a:solidFill>
                <a:latin typeface="+mj-lt"/>
                <a:cs typeface="ＭＳ Ｐゴシック" charset="-128"/>
              </a:rPr>
              <a:t>603,</a:t>
            </a:r>
            <a:endParaRPr lang="ru-RU" sz="2600" dirty="0">
              <a:solidFill>
                <a:srgbClr val="333399"/>
              </a:solidFill>
              <a:latin typeface="+mj-lt"/>
              <a:cs typeface="ＭＳ Ｐゴシック" charset="-128"/>
            </a:endParaRPr>
          </a:p>
          <a:p>
            <a:pPr>
              <a:defRPr/>
            </a:pPr>
            <a:r>
              <a:rPr lang="ru-RU" sz="2600" dirty="0">
                <a:solidFill>
                  <a:srgbClr val="333399"/>
                </a:solidFill>
                <a:latin typeface="+mj-lt"/>
                <a:cs typeface="ＭＳ Ｐゴシック" charset="-128"/>
              </a:rPr>
              <a:t>в том числе:</a:t>
            </a:r>
          </a:p>
          <a:p>
            <a:pPr>
              <a:defRPr/>
            </a:pPr>
            <a:r>
              <a:rPr lang="ru-RU" sz="2600" dirty="0" smtClean="0">
                <a:solidFill>
                  <a:srgbClr val="333399"/>
                </a:solidFill>
                <a:latin typeface="+mj-lt"/>
                <a:cs typeface="ＭＳ Ｐゴシック" charset="-128"/>
              </a:rPr>
              <a:t>     ЦА </a:t>
            </a:r>
            <a:r>
              <a:rPr lang="ru-RU" sz="2600" dirty="0">
                <a:solidFill>
                  <a:srgbClr val="333399"/>
                </a:solidFill>
                <a:latin typeface="+mj-lt"/>
                <a:cs typeface="ＭＳ Ｐゴシック" charset="-128"/>
              </a:rPr>
              <a:t>– 6</a:t>
            </a:r>
          </a:p>
          <a:p>
            <a:pPr>
              <a:defRPr/>
            </a:pPr>
            <a:r>
              <a:rPr lang="ru-RU" sz="2600" dirty="0" smtClean="0">
                <a:solidFill>
                  <a:srgbClr val="333399"/>
                </a:solidFill>
                <a:latin typeface="+mj-lt"/>
                <a:cs typeface="ＭＳ Ｐゴシック" charset="-128"/>
              </a:rPr>
              <a:t>     УФАС </a:t>
            </a:r>
            <a:r>
              <a:rPr lang="ru-RU" sz="2600" dirty="0">
                <a:solidFill>
                  <a:srgbClr val="333399"/>
                </a:solidFill>
                <a:latin typeface="+mj-lt"/>
                <a:cs typeface="ＭＳ Ｐゴシック" charset="-128"/>
              </a:rPr>
              <a:t>– 597</a:t>
            </a:r>
          </a:p>
          <a:p>
            <a:pPr>
              <a:defRPr/>
            </a:pPr>
            <a:endParaRPr lang="ru-RU" sz="2600" dirty="0" smtClean="0">
              <a:solidFill>
                <a:srgbClr val="333399"/>
              </a:solidFill>
              <a:latin typeface="+mj-lt"/>
              <a:cs typeface="ＭＳ Ｐゴシック" charset="-128"/>
            </a:endParaRPr>
          </a:p>
          <a:p>
            <a:pPr>
              <a:defRPr/>
            </a:pPr>
            <a:r>
              <a:rPr lang="ru-RU" sz="2600" dirty="0" smtClean="0">
                <a:solidFill>
                  <a:srgbClr val="333399"/>
                </a:solidFill>
                <a:latin typeface="+mj-lt"/>
                <a:cs typeface="ＭＳ Ｐゴシック" charset="-128"/>
              </a:rPr>
              <a:t>Исполнено </a:t>
            </a:r>
            <a:r>
              <a:rPr lang="ru-RU" sz="2600" b="1" dirty="0" smtClean="0">
                <a:solidFill>
                  <a:srgbClr val="333399"/>
                </a:solidFill>
                <a:latin typeface="+mj-lt"/>
                <a:cs typeface="ＭＳ Ｐゴシック" charset="-128"/>
              </a:rPr>
              <a:t>74% </a:t>
            </a:r>
            <a:r>
              <a:rPr lang="ru-RU" sz="2600" dirty="0" smtClean="0">
                <a:solidFill>
                  <a:srgbClr val="333399"/>
                </a:solidFill>
                <a:latin typeface="+mj-lt"/>
                <a:cs typeface="ＭＳ Ｐゴシック" charset="-128"/>
              </a:rPr>
              <a:t>предупреждений от общего количества выданных</a:t>
            </a:r>
            <a:endParaRPr lang="ru-RU" sz="2600" dirty="0">
              <a:solidFill>
                <a:srgbClr val="333399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2276872"/>
            <a:ext cx="432003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333399"/>
                </a:solidFill>
                <a:latin typeface="+mj-lt"/>
                <a:cs typeface="ＭＳ Ｐゴシック" charset="-128"/>
              </a:rPr>
              <a:t>Выдано </a:t>
            </a:r>
            <a:r>
              <a:rPr lang="ru-RU" sz="2600" b="1" dirty="0" smtClean="0">
                <a:solidFill>
                  <a:srgbClr val="FF0000"/>
                </a:solidFill>
                <a:latin typeface="+mj-lt"/>
                <a:cs typeface="ＭＳ Ｐゴシック" charset="-128"/>
              </a:rPr>
              <a:t>предостережений</a:t>
            </a:r>
            <a:r>
              <a:rPr lang="ru-RU" sz="2600" dirty="0" smtClean="0">
                <a:solidFill>
                  <a:srgbClr val="FF0000"/>
                </a:solidFill>
                <a:latin typeface="+mj-lt"/>
                <a:cs typeface="ＭＳ Ｐゴシック" charset="-128"/>
              </a:rPr>
              <a:t> </a:t>
            </a:r>
            <a:r>
              <a:rPr lang="ru-RU" sz="2600" dirty="0" smtClean="0">
                <a:solidFill>
                  <a:srgbClr val="333399"/>
                </a:solidFill>
                <a:latin typeface="+mj-lt"/>
                <a:cs typeface="ＭＳ Ｐゴシック" charset="-128"/>
              </a:rPr>
              <a:t>– 27.</a:t>
            </a:r>
          </a:p>
          <a:p>
            <a:pPr>
              <a:defRPr/>
            </a:pPr>
            <a:r>
              <a:rPr lang="ru-RU" sz="2600" dirty="0" smtClean="0">
                <a:solidFill>
                  <a:srgbClr val="333399"/>
                </a:solidFill>
                <a:latin typeface="+mj-lt"/>
                <a:cs typeface="ＭＳ Ｐゴシック" charset="-128"/>
              </a:rPr>
              <a:t>Все предостережения выданы УФАС России.</a:t>
            </a:r>
            <a:endParaRPr lang="ru-RU" sz="2600" dirty="0">
              <a:solidFill>
                <a:srgbClr val="333399"/>
              </a:solidFill>
              <a:latin typeface="+mj-lt"/>
              <a:cs typeface="ＭＳ Ｐゴシック" charset="-128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640982" y="2276872"/>
            <a:ext cx="1" cy="4320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92019" y="0"/>
            <a:ext cx="824799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587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24744"/>
            <a:ext cx="5472608" cy="23042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ФАС </a:t>
            </a:r>
            <a:r>
              <a:rPr lang="ru-RU" sz="2400" dirty="0"/>
              <a:t>России </a:t>
            </a:r>
            <a:r>
              <a:rPr lang="ru-RU" sz="2400" dirty="0" smtClean="0"/>
              <a:t>наделена </a:t>
            </a:r>
            <a:r>
              <a:rPr lang="ru-RU" sz="2400" b="1" dirty="0"/>
              <a:t>полномочиями по реализации Федерального закона </a:t>
            </a:r>
            <a:r>
              <a:rPr lang="ru-RU" sz="2400" b="1" dirty="0" smtClean="0">
                <a:solidFill>
                  <a:srgbClr val="FF0000"/>
                </a:solidFill>
              </a:rPr>
              <a:t>№223-ФЗ </a:t>
            </a:r>
            <a:r>
              <a:rPr lang="ru-RU" sz="2400" b="1" dirty="0" smtClean="0"/>
              <a:t>«О </a:t>
            </a:r>
            <a:r>
              <a:rPr lang="ru-RU" sz="2400" b="1" dirty="0"/>
              <a:t>закупках товаров, работ, услуг отдельными видами юридических лиц</a:t>
            </a:r>
            <a:r>
              <a:rPr lang="ru-RU" sz="2400" b="1" dirty="0" smtClean="0"/>
              <a:t>»</a:t>
            </a:r>
            <a:r>
              <a:rPr lang="ru-RU" sz="2400" dirty="0" smtClean="0"/>
              <a:t>: 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4" descr="MP900387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2687216" cy="191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23528" y="3645024"/>
            <a:ext cx="8640960" cy="28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ru-RU" sz="2400" dirty="0" smtClean="0"/>
              <a:t>ведение реестра недобросовестных поставщиков, предусмотренного этим законом;</a:t>
            </a:r>
          </a:p>
          <a:p>
            <a:pPr marL="0" indent="0">
              <a:buFontTx/>
              <a:buNone/>
            </a:pPr>
            <a:endParaRPr lang="ru-RU" sz="1000" dirty="0" smtClean="0"/>
          </a:p>
          <a:p>
            <a:pPr>
              <a:buFontTx/>
              <a:buChar char="-"/>
            </a:pPr>
            <a:r>
              <a:rPr lang="ru-RU" sz="2400" dirty="0" smtClean="0"/>
              <a:t>установление порядка определения совокупной доли участия Российской Федерации, субъекта Российской Федерации, муниципального образования и юридических лиц в уставных капиталах хозяйственных обществ, предусмотренного законом о закупках. </a:t>
            </a:r>
          </a:p>
          <a:p>
            <a:pPr marL="0" indent="0">
              <a:buFontTx/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0527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96752"/>
            <a:ext cx="5976664" cy="402673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Разработаны и включены в проект федерального </a:t>
            </a:r>
            <a:r>
              <a:rPr lang="ru-RU" sz="2800" dirty="0"/>
              <a:t>закона «О внесении изменений в Федеральный закон «Об оборонном заказе» и иные законодательные акты Российской Федерации</a:t>
            </a:r>
            <a:r>
              <a:rPr lang="ru-RU" sz="2800" dirty="0" smtClean="0"/>
              <a:t>» </a:t>
            </a:r>
            <a:r>
              <a:rPr lang="ru-RU" sz="2800" b="1" dirty="0" smtClean="0">
                <a:solidFill>
                  <a:srgbClr val="FF0000"/>
                </a:solidFill>
              </a:rPr>
              <a:t>антимонопольные требования </a:t>
            </a:r>
            <a:r>
              <a:rPr lang="ru-RU" sz="2800" b="1" dirty="0">
                <a:solidFill>
                  <a:srgbClr val="FF0000"/>
                </a:solidFill>
              </a:rPr>
              <a:t>в сфере оборонного </a:t>
            </a:r>
            <a:r>
              <a:rPr lang="ru-RU" sz="2800" b="1" dirty="0" smtClean="0">
                <a:solidFill>
                  <a:srgbClr val="FF0000"/>
                </a:solidFill>
              </a:rPr>
              <a:t>заказа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4" descr="j0409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146" y="1484784"/>
            <a:ext cx="2286000" cy="3427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5304063"/>
            <a:ext cx="8496944" cy="7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marL="0" indent="0" algn="r">
              <a:buNone/>
            </a:pPr>
            <a:r>
              <a:rPr lang="ru-RU" sz="2800" dirty="0"/>
              <a:t>Законопроект принят в первом чтении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527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674"/>
            <a:ext cx="8301608" cy="714370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2012: что удалось сделать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057744"/>
            <a:ext cx="4752528" cy="216023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Сближены позиции ФАС России и Минэкономразвития России по созданию Федеральной контрактной системы.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CF8DF-C7CC-4195-853F-650116AAE7E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 descr="C:\Users\livanova\Desktop\zakup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7"/>
            <a:ext cx="2952327" cy="20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53495" y="3284984"/>
            <a:ext cx="87849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ФКС обеспечит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2300" dirty="0"/>
              <a:t>поэтапную централизацию закупок на уровне ГРБС,  субъектов РФ и муниципалитетов;</a:t>
            </a:r>
          </a:p>
          <a:p>
            <a:pPr>
              <a:buFontTx/>
              <a:buChar char="-"/>
            </a:pPr>
            <a:r>
              <a:rPr lang="ru-RU" sz="2300" dirty="0" smtClean="0"/>
              <a:t>количество электронных площадок для размещения заказа будет ограничено;</a:t>
            </a:r>
          </a:p>
          <a:p>
            <a:pPr>
              <a:buFontTx/>
              <a:buChar char="-"/>
            </a:pPr>
            <a:r>
              <a:rPr lang="ru-RU" sz="2300" dirty="0" smtClean="0"/>
              <a:t>финансовые средства на обеспечение заявок останутся в распоряжении электронных площадок, что ускорит возврат средств участникам и сохранит бесплатные аукционы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10527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11566</TotalTime>
  <Words>1488</Words>
  <Application>Microsoft Office PowerPoint</Application>
  <PresentationFormat>Экран (4:3)</PresentationFormat>
  <Paragraphs>263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Что формирует долгосрочные приоритеты ФАС России</vt:lpstr>
      <vt:lpstr>2012: что удалось сделать</vt:lpstr>
      <vt:lpstr>2012: что удалось сделать</vt:lpstr>
      <vt:lpstr>2012: что удалось сделать</vt:lpstr>
      <vt:lpstr>Слайд 6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что удалось сделать</vt:lpstr>
      <vt:lpstr>2012: положительные  тенденции</vt:lpstr>
      <vt:lpstr>2012: положительные тенденции</vt:lpstr>
      <vt:lpstr>Слайд 21</vt:lpstr>
      <vt:lpstr>Доля устраненных нарушений антимонопольного законодательства из числа выявленных</vt:lpstr>
      <vt:lpstr>Доля дел, возбужденных по инициативе антимонопольного органа за нарушение Закона о защите конкуренции (%)</vt:lpstr>
      <vt:lpstr>Отмененные судом решения</vt:lpstr>
      <vt:lpstr>Слайд 25</vt:lpstr>
      <vt:lpstr>Постановления о наложении штрафа (млн. руб.)</vt:lpstr>
      <vt:lpstr>Доля исполненных постановлений о наложении штрафа из числа выданных</vt:lpstr>
      <vt:lpstr>Отмена судом постановлений о наложении штрафа (всего в сфере деятельности службы)</vt:lpstr>
      <vt:lpstr>Слайд 29</vt:lpstr>
      <vt:lpstr>Слайд 30</vt:lpstr>
      <vt:lpstr>Слайд 31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Валерий</cp:lastModifiedBy>
  <cp:revision>543</cp:revision>
  <dcterms:created xsi:type="dcterms:W3CDTF">2012-02-14T15:20:51Z</dcterms:created>
  <dcterms:modified xsi:type="dcterms:W3CDTF">2012-10-22T11:14:26Z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