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294" r:id="rId2"/>
  </p:sldMasterIdLst>
  <p:notesMasterIdLst>
    <p:notesMasterId r:id="rId12"/>
  </p:notesMasterIdLst>
  <p:sldIdLst>
    <p:sldId id="532" r:id="rId3"/>
    <p:sldId id="533" r:id="rId4"/>
    <p:sldId id="524" r:id="rId5"/>
    <p:sldId id="528" r:id="rId6"/>
    <p:sldId id="535" r:id="rId7"/>
    <p:sldId id="529" r:id="rId8"/>
    <p:sldId id="537" r:id="rId9"/>
    <p:sldId id="538" r:id="rId10"/>
    <p:sldId id="531" r:id="rId11"/>
  </p:sldIdLst>
  <p:sldSz cx="9144000" cy="5143500" type="screen16x9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9933FF"/>
    <a:srgbClr val="0033CC"/>
    <a:srgbClr val="FF9900"/>
    <a:srgbClr val="00CCFF"/>
    <a:srgbClr val="14E6AF"/>
    <a:srgbClr val="FFDB69"/>
    <a:srgbClr val="BEA8F4"/>
    <a:srgbClr val="DAE1F6"/>
    <a:srgbClr val="E7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38" autoAdjust="0"/>
  </p:normalViewPr>
  <p:slideViewPr>
    <p:cSldViewPr>
      <p:cViewPr>
        <p:scale>
          <a:sx n="62" d="100"/>
          <a:sy n="62" d="100"/>
        </p:scale>
        <p:origin x="-2202" y="-9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644" cy="49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9" tIns="46569" rIns="93139" bIns="46569" numCol="1" anchor="t" anchorCtr="0" compatLnSpc="1">
            <a:prstTxWarp prst="textNoShape">
              <a:avLst/>
            </a:prstTxWarp>
          </a:bodyPr>
          <a:lstStyle>
            <a:lvl1pPr defTabSz="931528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29" y="0"/>
            <a:ext cx="2944644" cy="49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9" tIns="46569" rIns="93139" bIns="46569" numCol="1" anchor="t" anchorCtr="0" compatLnSpc="1">
            <a:prstTxWarp prst="textNoShape">
              <a:avLst/>
            </a:prstTxWarp>
          </a:bodyPr>
          <a:lstStyle>
            <a:lvl1pPr algn="r" defTabSz="931528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88" y="4714191"/>
            <a:ext cx="5439101" cy="446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9" tIns="46569" rIns="93139" bIns="46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574"/>
            <a:ext cx="2944644" cy="49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9" tIns="46569" rIns="93139" bIns="46569" numCol="1" anchor="b" anchorCtr="0" compatLnSpc="1">
            <a:prstTxWarp prst="textNoShape">
              <a:avLst/>
            </a:prstTxWarp>
          </a:bodyPr>
          <a:lstStyle>
            <a:lvl1pPr defTabSz="931528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29" y="9431574"/>
            <a:ext cx="2944644" cy="49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9" tIns="46569" rIns="93139" bIns="46569" numCol="1" anchor="b" anchorCtr="0" compatLnSpc="1">
            <a:prstTxWarp prst="textNoShape">
              <a:avLst/>
            </a:prstTxWarp>
          </a:bodyPr>
          <a:lstStyle>
            <a:lvl1pPr algn="r" defTabSz="931528">
              <a:defRPr sz="1200"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673483B1-8ED7-436D-AC18-E536FB920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15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8AAA9-A8ED-4353-898B-7CF20CD9DB12}" type="slidenum">
              <a:rPr lang="ru-RU" altLang="ru-RU" smtClean="0">
                <a:solidFill>
                  <a:prstClr val="black"/>
                </a:solidFill>
              </a:rPr>
              <a:pPr/>
              <a:t>2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28E0B-5D61-406A-B6D0-D857D8FA93DC}" type="slidenum">
              <a:rPr lang="ru-RU" altLang="ru-RU" smtClean="0">
                <a:latin typeface="Arial" charset="0"/>
              </a:rPr>
              <a:pPr/>
              <a:t>9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914400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4968478"/>
            <a:ext cx="9144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B065C-10BA-4E50-85F7-003B97AAC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C7DDB-26DF-496D-9A33-B5E0BB263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3E357-F66B-471F-8B9E-CC621DE1B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ED54B-4409-43D3-844C-91C5A54AE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2"/>
            <a:ext cx="8229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C3055-A44A-40BD-AB59-62E6E33FD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4968478"/>
            <a:ext cx="9144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8054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7FEA6-DD29-47D5-AD0A-76DD441B62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7117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A8B89-148B-45DD-B90B-56BBF8E383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9432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95A61-F016-4235-B462-BDF6E79BEE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3728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114E6-5268-4CFB-BDA8-51D2D221DC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131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A6D5C-0F03-4974-8B79-563F8218A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02733-F1B8-4608-A807-451DD9204F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5737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21100-7022-4A46-8358-C181620B52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3343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D29C1-5E19-4E25-A339-F277008E36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6251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63361-50C0-482F-8E5B-A3BBF746A0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709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709FC-EB75-4F36-9623-70EAF22716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016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5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5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6B271-44C6-4DF5-85BC-E5FA8D7120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4780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391A2-9400-420B-A61C-02BEA06B43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4495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41DF3-92AF-4EA7-9B0F-7D8EB7D89C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8741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5"/>
            <a:ext cx="8229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A25D5-3C63-49CE-9419-5AD3253CFF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8039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85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40750-FDF1-43A9-9C3F-3023B3ADE3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67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F0887-560C-4B00-815B-ED10B1CD1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C143-12A4-4AC8-A9F6-279466DBA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40633-288C-4A01-878C-5ECEBD29C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26F95-A497-4B05-9BB4-E725F7C34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93CB9-AC9B-4456-A041-E149D8457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15152-6F79-49BD-925E-725CCECFD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355AD-C79A-4B89-AE21-1A587F77C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4968478"/>
            <a:ext cx="9144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4935141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CDDE45B1-A11D-45AA-8EC3-837179F35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  <p:sldLayoutId id="2147484290" r:id="rId12"/>
    <p:sldLayoutId id="2147484291" r:id="rId13"/>
    <p:sldLayoutId id="214748429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pic>
        <p:nvPicPr>
          <p:cNvPr id="16388" name="Picture 8" descr="пр2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4968478"/>
            <a:ext cx="9144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 descr="пр 1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1440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7035" y="4935141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04B1405-70D7-4786-8B94-C566F748CFAA}" type="slidenum">
              <a:rPr lang="ru-RU" altLang="ru-RU">
                <a:ea typeface="ＭＳ Ｐゴシック" pitchFamily="34" charset="-128"/>
              </a:rPr>
              <a:pPr>
                <a:defRPr/>
              </a:pPr>
              <a:t>‹#›</a:t>
            </a:fld>
            <a:endParaRPr lang="ru-RU" altLang="ru-RU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108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  <p:sldLayoutId id="2147484306" r:id="rId12"/>
    <p:sldLayoutId id="2147484307" r:id="rId13"/>
    <p:sldLayoutId id="2147484308" r:id="rId14"/>
    <p:sldLayoutId id="2147484309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077"/>
          <p:cNvSpPr txBox="1">
            <a:spLocks noChangeArrowheads="1"/>
          </p:cNvSpPr>
          <p:nvPr/>
        </p:nvSpPr>
        <p:spPr bwMode="auto">
          <a:xfrm>
            <a:off x="1146760" y="4056474"/>
            <a:ext cx="7915300" cy="107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</a:pPr>
            <a:r>
              <a:rPr lang="ru-RU" sz="1800" dirty="0" smtClean="0">
                <a:solidFill>
                  <a:srgbClr val="008080"/>
                </a:solidFill>
                <a:ea typeface="ヒラギノ角ゴ Pro W3"/>
                <a:cs typeface="ヒラギノ角ゴ Pro W3"/>
              </a:rPr>
              <a:t>Начальник отдела контроля органов власти </a:t>
            </a:r>
          </a:p>
          <a:p>
            <a:pPr algn="r">
              <a:spcBef>
                <a:spcPct val="20000"/>
              </a:spcBef>
            </a:pPr>
            <a:r>
              <a:rPr lang="ru-RU" sz="1800" dirty="0" smtClean="0">
                <a:solidFill>
                  <a:srgbClr val="008080"/>
                </a:solidFill>
                <a:ea typeface="ヒラギノ角ゴ Pro W3"/>
                <a:cs typeface="ヒラギノ角ゴ Pro W3"/>
              </a:rPr>
              <a:t>Оренбургского УФАС </a:t>
            </a:r>
            <a:r>
              <a:rPr lang="ru-RU" sz="1800" dirty="0" smtClean="0">
                <a:solidFill>
                  <a:srgbClr val="008080"/>
                </a:solidFill>
                <a:ea typeface="ヒラギノ角ゴ Pro W3"/>
                <a:cs typeface="ヒラギノ角ゴ Pro W3"/>
              </a:rPr>
              <a:t>России</a:t>
            </a:r>
          </a:p>
          <a:p>
            <a:pPr algn="r">
              <a:spcBef>
                <a:spcPct val="20000"/>
              </a:spcBef>
            </a:pPr>
            <a:r>
              <a:rPr lang="ru-RU" sz="1800" dirty="0" smtClean="0">
                <a:solidFill>
                  <a:srgbClr val="008080"/>
                </a:solidFill>
                <a:ea typeface="ヒラギノ角ゴ Pro W3"/>
                <a:cs typeface="ヒラギノ角ゴ Pro W3"/>
              </a:rPr>
              <a:t> </a:t>
            </a:r>
            <a:r>
              <a:rPr lang="ru-RU" sz="1800" dirty="0" smtClean="0">
                <a:solidFill>
                  <a:srgbClr val="008080"/>
                </a:solidFill>
                <a:ea typeface="ヒラギノ角ゴ Pro W3"/>
                <a:cs typeface="ヒラギノ角ゴ Pro W3"/>
              </a:rPr>
              <a:t>Чугунова Л.А </a:t>
            </a:r>
            <a:r>
              <a:rPr lang="ru-RU" sz="1800" dirty="0" smtClean="0">
                <a:solidFill>
                  <a:srgbClr val="008080"/>
                </a:solidFill>
                <a:ea typeface="ヒラギノ角ゴ Pro W3"/>
                <a:cs typeface="ヒラギノ角ゴ Pro W3"/>
              </a:rPr>
              <a:t>26.05.2017г</a:t>
            </a:r>
            <a:r>
              <a:rPr lang="ru-RU" sz="2000" dirty="0" smtClean="0">
                <a:solidFill>
                  <a:srgbClr val="008080"/>
                </a:solidFill>
                <a:ea typeface="ヒラギノ角ゴ Pro W3"/>
                <a:cs typeface="ヒラギノ角ゴ Pro W3"/>
              </a:rPr>
              <a:t>. </a:t>
            </a:r>
            <a:endParaRPr lang="ru-RU" sz="2000" dirty="0">
              <a:solidFill>
                <a:srgbClr val="00808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075" name="Rectangle 26"/>
          <p:cNvSpPr>
            <a:spLocks noChangeArrowheads="1"/>
          </p:cNvSpPr>
          <p:nvPr/>
        </p:nvSpPr>
        <p:spPr bwMode="auto">
          <a:xfrm>
            <a:off x="827584" y="1851670"/>
            <a:ext cx="8316418" cy="77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8080"/>
                </a:solidFill>
              </a:rPr>
              <a:t>УПРАВЛЕНИЕ ФЕДЕРАЛЬНОЙ АНТИМОНОПОЛЬНОЙ СЛУЖБЫ ПО ОРЕНБУРГСКОЙ ОБЛАСТИ</a:t>
            </a:r>
            <a:endParaRPr lang="ru-RU" b="1" dirty="0">
              <a:solidFill>
                <a:srgbClr val="008080"/>
              </a:solidFill>
            </a:endParaRPr>
          </a:p>
          <a:p>
            <a:pPr algn="ctr"/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3076" name="Text Box 3077"/>
          <p:cNvSpPr txBox="1">
            <a:spLocks noChangeArrowheads="1"/>
          </p:cNvSpPr>
          <p:nvPr/>
        </p:nvSpPr>
        <p:spPr bwMode="auto">
          <a:xfrm>
            <a:off x="2668724" y="3963591"/>
            <a:ext cx="63452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ru-RU" sz="2000">
                <a:solidFill>
                  <a:srgbClr val="FF0000"/>
                </a:solidFill>
                <a:ea typeface="ヒラギノ角ゴ Pro W3"/>
                <a:cs typeface="ヒラギノ角ゴ Pro W3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2625329"/>
            <a:ext cx="81663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«Содействие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по внедрению Стандарта развития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конкуренции на примере Оренбургского УФАС России»</a:t>
            </a:r>
            <a:endParaRPr lang="ru-RU" sz="2800" b="1" dirty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060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465535"/>
          </a:xfrm>
        </p:spPr>
        <p:txBody>
          <a:bodyPr/>
          <a:lstStyle/>
          <a:p>
            <a:r>
              <a:rPr lang="ru-RU" altLang="ru-RU" sz="2800" b="1" cap="all" dirty="0" smtClean="0">
                <a:solidFill>
                  <a:schemeClr val="bg1"/>
                </a:solidFill>
                <a:ea typeface="ＭＳ Ｐゴシック" pitchFamily="34" charset="-128"/>
              </a:rPr>
              <a:t> этапы содействия внедрению Стандарта </a:t>
            </a:r>
          </a:p>
        </p:txBody>
      </p:sp>
      <p:sp>
        <p:nvSpPr>
          <p:cNvPr id="3584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EAE64DA-836B-4A2A-9D1D-257C2A0CD04C}" type="slidenum">
              <a:rPr lang="ru-RU" altLang="ru-RU" smtClean="0">
                <a:latin typeface="Arial" charset="0"/>
              </a:rPr>
              <a:pPr/>
              <a:t>2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2316" y="673246"/>
            <a:ext cx="6823015" cy="120032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ea typeface="ＭＳ Ｐゴシック" pitchFamily="34" charset="-128"/>
              </a:rPr>
              <a:t>Заключение  Соглашения ФАС России и Правительства </a:t>
            </a:r>
            <a:r>
              <a:rPr lang="ru-RU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ea typeface="ＭＳ Ｐゴシック" pitchFamily="34" charset="-128"/>
              </a:rPr>
              <a:t>Оренбургской 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ea typeface="ＭＳ Ｐゴシック" pitchFamily="34" charset="-128"/>
              </a:rPr>
              <a:t>области №</a:t>
            </a:r>
            <a:r>
              <a:rPr lang="ru-RU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ea typeface="ＭＳ Ｐゴシック" pitchFamily="34" charset="-128"/>
              </a:rPr>
              <a:t>29-С от 15.04.2015г. 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2335640"/>
            <a:ext cx="9144000" cy="2569934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23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Ежегодное подписание </a:t>
            </a:r>
            <a:r>
              <a:rPr lang="ru-RU" sz="23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Плана мероприятий по реализации Соглашения между Правительством Оренбургской области и Оренбургским УФАС России</a:t>
            </a:r>
          </a:p>
          <a:p>
            <a:pPr marL="342900" indent="-342900" eaLnBrk="0" hangingPunct="0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ru-RU" sz="23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Ключевой </a:t>
            </a:r>
            <a:r>
              <a:rPr lang="ru-RU" sz="23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раздел  Плана мероприятий–</a:t>
            </a:r>
            <a:r>
              <a:rPr lang="ru-RU" sz="2300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осуществление </a:t>
            </a:r>
            <a:r>
              <a:rPr lang="ru-RU" sz="2300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совместных действий по внедрению Стандарта развития конкуренции на территории Оренбургской </a:t>
            </a:r>
            <a:r>
              <a:rPr lang="ru-RU" sz="2300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области</a:t>
            </a:r>
          </a:p>
          <a:p>
            <a:pPr eaLnBrk="0" hangingPunct="0">
              <a:buClr>
                <a:srgbClr val="FF0000"/>
              </a:buClr>
              <a:defRPr/>
            </a:pPr>
            <a:endParaRPr lang="ru-RU" sz="23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5849" name="Picture 2" descr="http://www.playcast.ru/uploads/2014/11/04/1048521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4523" y="660933"/>
            <a:ext cx="196947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низ 1"/>
          <p:cNvSpPr/>
          <p:nvPr/>
        </p:nvSpPr>
        <p:spPr>
          <a:xfrm>
            <a:off x="3779912" y="1876201"/>
            <a:ext cx="488139" cy="4548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20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syl.ru/misc/i/ai/113066/261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518" y="3597864"/>
            <a:ext cx="2708691" cy="1406436"/>
          </a:xfrm>
          <a:prstGeom prst="rect">
            <a:avLst/>
          </a:prstGeom>
          <a:noFill/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-180528" y="25718"/>
            <a:ext cx="9505055" cy="601816"/>
          </a:xfrm>
        </p:spPr>
        <p:txBody>
          <a:bodyPr/>
          <a:lstStyle/>
          <a:p>
            <a:r>
              <a:rPr lang="ru-RU" altLang="ru-RU" sz="1800" b="1" cap="all" dirty="0" smtClean="0">
                <a:solidFill>
                  <a:schemeClr val="bg1"/>
                </a:solidFill>
              </a:rPr>
              <a:t>Этапы содействия внедрению </a:t>
            </a:r>
            <a:r>
              <a:rPr lang="ru-RU" altLang="ru-RU" sz="1800" b="1" cap="all" dirty="0" smtClean="0">
                <a:solidFill>
                  <a:schemeClr val="bg1"/>
                </a:solidFill>
              </a:rPr>
              <a:t>Стандарта</a:t>
            </a:r>
            <a:br>
              <a:rPr lang="ru-RU" altLang="ru-RU" sz="1800" b="1" cap="all" dirty="0" smtClean="0">
                <a:solidFill>
                  <a:schemeClr val="bg1"/>
                </a:solidFill>
              </a:rPr>
            </a:br>
            <a:r>
              <a:rPr lang="ru-RU" altLang="ru-RU" sz="1800" b="1" cap="all" dirty="0" smtClean="0">
                <a:solidFill>
                  <a:schemeClr val="bg1"/>
                </a:solidFill>
              </a:rPr>
              <a:t>(2015 год) </a:t>
            </a:r>
            <a:endParaRPr lang="ru-RU" sz="1800" b="1" cap="all" dirty="0">
              <a:solidFill>
                <a:schemeClr val="bg1"/>
              </a:solidFill>
            </a:endParaRPr>
          </a:p>
        </p:txBody>
      </p:sp>
      <p:sp>
        <p:nvSpPr>
          <p:cNvPr id="1024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7F4A092-E2FE-4DD8-9715-C994497CA835}" type="slidenum">
              <a:rPr 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3</a:t>
            </a:fld>
            <a:endParaRPr 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35416"/>
            <a:ext cx="908225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534988" algn="just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Включение Руководителя Управления в состав Общественного</a:t>
            </a:r>
            <a:r>
              <a:rPr lang="ru-RU" sz="2000" dirty="0" smtClean="0"/>
              <a:t> </a:t>
            </a:r>
          </a:p>
          <a:p>
            <a:pPr marL="177800" algn="just">
              <a:buClr>
                <a:srgbClr val="FF0000"/>
              </a:buClr>
              <a:defRPr/>
            </a:pPr>
            <a:r>
              <a:rPr lang="ru-RU" sz="2000" dirty="0"/>
              <a:t> </a:t>
            </a:r>
            <a:r>
              <a:rPr lang="ru-RU" sz="2000" dirty="0" smtClean="0"/>
              <a:t>       совета </a:t>
            </a:r>
            <a:r>
              <a:rPr lang="ru-RU" sz="2000" dirty="0"/>
              <a:t>при </a:t>
            </a:r>
            <a:r>
              <a:rPr lang="ru-RU" sz="2000" dirty="0" smtClean="0"/>
              <a:t>Губернаторе Оренбургской области </a:t>
            </a:r>
            <a:r>
              <a:rPr lang="ru-RU" sz="2000" dirty="0"/>
              <a:t>по улучшению </a:t>
            </a:r>
            <a:endParaRPr lang="ru-RU" sz="2000" dirty="0" smtClean="0"/>
          </a:p>
          <a:p>
            <a:pPr marL="177800" algn="just">
              <a:buClr>
                <a:srgbClr val="FF0000"/>
              </a:buClr>
              <a:defRPr/>
            </a:pPr>
            <a:r>
              <a:rPr lang="ru-RU" sz="2000" dirty="0"/>
              <a:t> </a:t>
            </a:r>
            <a:r>
              <a:rPr lang="ru-RU" sz="2000" dirty="0" smtClean="0"/>
              <a:t>       инвестиционного климата;</a:t>
            </a:r>
            <a:endParaRPr lang="ru-RU" sz="2000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77800" lvl="0" indent="534988" algn="just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Организация и проведение с Уполномоченным органом </a:t>
            </a:r>
          </a:p>
          <a:p>
            <a:pPr marL="177800" lvl="0" algn="just">
              <a:buClr>
                <a:srgbClr val="FF0000"/>
              </a:buClr>
              <a:defRPr/>
            </a:pPr>
            <a:r>
              <a:rPr lang="ru-RU" sz="20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      Правительства Оренбургской области совместных рабочих  </a:t>
            </a:r>
          </a:p>
          <a:p>
            <a:pPr marL="177800" lvl="0" algn="just">
              <a:buClr>
                <a:srgbClr val="FF0000"/>
              </a:buClr>
              <a:defRPr/>
            </a:pPr>
            <a:r>
              <a:rPr lang="ru-RU" sz="20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      групп, совещаний, семинаров по вопросу внедрения Стандарта;</a:t>
            </a:r>
            <a:endParaRPr lang="ru-RU" sz="2000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712788" lvl="0" indent="-534988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Предоставление информации на постоянной основе </a:t>
            </a:r>
            <a:r>
              <a:rPr lang="ru-RU" sz="20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по 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     </a:t>
            </a:r>
            <a:r>
              <a:rPr lang="ru-RU" sz="2000" dirty="0" err="1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антиконкурентной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и </a:t>
            </a:r>
            <a:r>
              <a:rPr lang="ru-RU" sz="2000" dirty="0" err="1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проконкурентной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практике органов 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власти;</a:t>
            </a:r>
          </a:p>
          <a:p>
            <a:pPr marL="712788" lvl="0" indent="-534988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Внесена корректировка по составу участников в Общественно-консультационный совет при УФАС по Оренбургской области: включены представитель АСИ, представители предпринимательских сообществ.</a:t>
            </a:r>
          </a:p>
          <a:p>
            <a:pPr marL="712788" lvl="0" indent="-534988"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ru-RU" sz="18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77800" lvl="0">
              <a:buClr>
                <a:srgbClr val="FF0000"/>
              </a:buClr>
              <a:defRPr/>
            </a:pPr>
            <a:endParaRPr lang="ru-RU" sz="18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3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25" y="2931788"/>
            <a:ext cx="2996133" cy="199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80" y="627534"/>
            <a:ext cx="3191624" cy="2122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3968" y="699542"/>
            <a:ext cx="6408712" cy="444395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Проведены два заседания </a:t>
            </a:r>
            <a:r>
              <a:rPr lang="ru-RU" sz="2000" dirty="0" err="1" smtClean="0">
                <a:solidFill>
                  <a:schemeClr val="accent1">
                    <a:lumMod val="10000"/>
                  </a:schemeClr>
                </a:solidFill>
              </a:rPr>
              <a:t>ОКСа</a:t>
            </a: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 при УФАС по Оренбургской области: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в мае 2016г. первое заседание </a:t>
            </a:r>
            <a:r>
              <a:rPr lang="ru-RU" sz="2000" dirty="0" err="1" smtClean="0">
                <a:solidFill>
                  <a:schemeClr val="accent1">
                    <a:lumMod val="10000"/>
                  </a:schemeClr>
                </a:solidFill>
              </a:rPr>
              <a:t>ОКСа</a:t>
            </a: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 с целью </a:t>
            </a:r>
            <a:r>
              <a:rPr lang="ru-RU" sz="2000" dirty="0">
                <a:solidFill>
                  <a:schemeClr val="accent1">
                    <a:lumMod val="10000"/>
                  </a:schemeClr>
                </a:solidFill>
              </a:rPr>
              <a:t>обсуждения с  бизнес-сообществом утверждённого Правительством Оренбургской области Плана мероприятия («дорожной карты</a:t>
            </a: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»)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в декабре 2016г. с целью обсуждения проекта Плана мероприятий «дорожной карты» с внесёнными </a:t>
            </a: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корректировками</a:t>
            </a:r>
            <a:endParaRPr lang="ru-RU" sz="2000" i="1" dirty="0" smtClean="0">
              <a:solidFill>
                <a:schemeClr val="accent1">
                  <a:lumMod val="10000"/>
                </a:schemeClr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chemeClr val="accent1">
                    <a:lumMod val="10000"/>
                  </a:schemeClr>
                </a:solidFill>
              </a:rPr>
              <a:t>В </a:t>
            </a:r>
            <a:r>
              <a:rPr lang="ru-RU" sz="2000" b="1" i="1" dirty="0" smtClean="0">
                <a:solidFill>
                  <a:schemeClr val="accent1">
                    <a:lumMod val="10000"/>
                  </a:schemeClr>
                </a:solidFill>
              </a:rPr>
              <a:t>результате проведенной работы в Дорожную карту области внесены </a:t>
            </a:r>
            <a:r>
              <a:rPr lang="ru-RU" sz="2000" b="1" i="1" dirty="0" smtClean="0">
                <a:solidFill>
                  <a:schemeClr val="accent1">
                    <a:lumMod val="10000"/>
                  </a:schemeClr>
                </a:solidFill>
              </a:rPr>
              <a:t>корректировки по приоритетным рынкам с </a:t>
            </a:r>
            <a:r>
              <a:rPr lang="ru-RU" sz="2000" b="1" i="1" dirty="0" smtClean="0">
                <a:solidFill>
                  <a:schemeClr val="accent1">
                    <a:lumMod val="10000"/>
                  </a:schemeClr>
                </a:solidFill>
              </a:rPr>
              <a:t>учетом мнения бизнеса</a:t>
            </a:r>
            <a:r>
              <a:rPr lang="ru-RU" sz="2000" b="1" i="1" dirty="0" smtClean="0">
                <a:solidFill>
                  <a:schemeClr val="accent1">
                    <a:lumMod val="10000"/>
                  </a:schemeClr>
                </a:solidFill>
              </a:rPr>
              <a:t>.</a:t>
            </a:r>
            <a:endParaRPr lang="ru-RU" sz="2000" b="1" i="1" dirty="0" smtClean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-92546"/>
            <a:ext cx="8964487" cy="767240"/>
          </a:xfrm>
        </p:spPr>
        <p:txBody>
          <a:bodyPr/>
          <a:lstStyle/>
          <a:p>
            <a:r>
              <a:rPr lang="ru-RU" sz="2000" b="1" cap="all" dirty="0" smtClean="0">
                <a:solidFill>
                  <a:schemeClr val="accent3"/>
                </a:solidFill>
              </a:rPr>
              <a:t>Мероприятия по содействию внедрению стандарта (2016г.)</a:t>
            </a:r>
            <a:endParaRPr lang="ru-RU" sz="2000" b="1" cap="all" dirty="0">
              <a:solidFill>
                <a:schemeClr val="accent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77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147814"/>
            <a:ext cx="5582457" cy="1850001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07504" y="681540"/>
            <a:ext cx="8856984" cy="351039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accent1">
                    <a:lumMod val="10000"/>
                  </a:schemeClr>
                </a:solidFill>
              </a:rPr>
              <a:t>В </a:t>
            </a:r>
            <a:r>
              <a:rPr lang="ru-RU" sz="2400" dirty="0" smtClean="0">
                <a:solidFill>
                  <a:schemeClr val="accent1">
                    <a:lumMod val="10000"/>
                  </a:schemeClr>
                </a:solidFill>
              </a:rPr>
              <a:t>2016 г. Институтом менеджмента ОГУ  при непосредственном участии специалистов </a:t>
            </a:r>
            <a:r>
              <a:rPr lang="ru-RU" sz="2400" dirty="0" smtClean="0">
                <a:solidFill>
                  <a:schemeClr val="accent1">
                    <a:lumMod val="10000"/>
                  </a:schemeClr>
                </a:solidFill>
              </a:rPr>
              <a:t>Оренбургского УФАС России, </a:t>
            </a:r>
            <a:r>
              <a:rPr lang="ru-RU" sz="2400" dirty="0" smtClean="0">
                <a:solidFill>
                  <a:schemeClr val="accent1">
                    <a:lumMod val="10000"/>
                  </a:schemeClr>
                </a:solidFill>
              </a:rPr>
              <a:t>Уполномоченного органа при Правительстве Оренбургской области </a:t>
            </a:r>
            <a:r>
              <a:rPr lang="ru-RU" sz="2400" dirty="0" smtClean="0">
                <a:solidFill>
                  <a:schemeClr val="accent1">
                    <a:lumMod val="10000"/>
                  </a:schemeClr>
                </a:solidFill>
              </a:rPr>
              <a:t>запущен механизм мониторинга </a:t>
            </a:r>
            <a:r>
              <a:rPr lang="ru-RU" sz="2400" dirty="0" smtClean="0">
                <a:solidFill>
                  <a:schemeClr val="accent1">
                    <a:lumMod val="10000"/>
                  </a:schemeClr>
                </a:solidFill>
              </a:rPr>
              <a:t>состояния и развития конкурентной среды на территории Оренбургской области</a:t>
            </a:r>
          </a:p>
          <a:p>
            <a:pPr marL="0" indent="0">
              <a:buNone/>
            </a:pPr>
            <a:endParaRPr lang="ru-RU" sz="24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82556"/>
            <a:ext cx="9144000" cy="857250"/>
          </a:xfrm>
        </p:spPr>
        <p:txBody>
          <a:bodyPr/>
          <a:lstStyle/>
          <a:p>
            <a:r>
              <a:rPr lang="ru-RU" sz="2000" b="1" cap="all" dirty="0" smtClean="0">
                <a:solidFill>
                  <a:schemeClr val="accent3"/>
                </a:solidFill>
              </a:rPr>
              <a:t>Мониторинг </a:t>
            </a:r>
            <a:r>
              <a:rPr lang="ru-RU" sz="2000" b="1" cap="all" dirty="0">
                <a:solidFill>
                  <a:schemeClr val="bg1"/>
                </a:solidFill>
              </a:rPr>
              <a:t>состояния и развития конкурентной среды </a:t>
            </a:r>
            <a:r>
              <a:rPr lang="ru-RU" sz="2000" b="1" cap="all" dirty="0" smtClean="0">
                <a:solidFill>
                  <a:schemeClr val="bg1"/>
                </a:solidFill>
              </a:rPr>
              <a:t>Оренбургской области</a:t>
            </a:r>
            <a:endParaRPr lang="ru-RU" sz="2000" b="1" cap="all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13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1995686"/>
            <a:ext cx="2664296" cy="1356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семинар- совещание в центральной части  Оренбургской области ( ноябрь 2015г.);</a:t>
            </a:r>
          </a:p>
        </p:txBody>
      </p:sp>
      <p:pic>
        <p:nvPicPr>
          <p:cNvPr id="1026" name="Picture 2" descr="C:\Users\Людмила\Pictures\орск\thumb800x600x1x16777215_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55714"/>
            <a:ext cx="3419872" cy="188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Людмила\фото илек\IMG_64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55714"/>
            <a:ext cx="3672408" cy="188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28550"/>
            <a:ext cx="9036496" cy="857250"/>
          </a:xfrm>
        </p:spPr>
        <p:txBody>
          <a:bodyPr/>
          <a:lstStyle/>
          <a:p>
            <a:r>
              <a:rPr lang="ru-RU" sz="2000" b="1" cap="all" dirty="0">
                <a:solidFill>
                  <a:schemeClr val="bg1"/>
                </a:solidFill>
              </a:rPr>
              <a:t>Оказание</a:t>
            </a:r>
            <a:r>
              <a:rPr lang="ru-RU" sz="2000" cap="all" dirty="0">
                <a:solidFill>
                  <a:schemeClr val="bg1"/>
                </a:solidFill>
              </a:rPr>
              <a:t> </a:t>
            </a:r>
            <a:r>
              <a:rPr lang="ru-RU" sz="2000" b="1" cap="all" dirty="0">
                <a:solidFill>
                  <a:schemeClr val="bg1"/>
                </a:solidFill>
              </a:rPr>
              <a:t>содействия муниципальным образованиям </a:t>
            </a:r>
            <a:br>
              <a:rPr lang="ru-RU" sz="2000" b="1" cap="all" dirty="0">
                <a:solidFill>
                  <a:schemeClr val="bg1"/>
                </a:solidFill>
              </a:rPr>
            </a:br>
            <a:r>
              <a:rPr lang="ru-RU" sz="2000" b="1" cap="all" dirty="0">
                <a:solidFill>
                  <a:schemeClr val="bg1"/>
                </a:solidFill>
              </a:rPr>
              <a:t>Оренбургской </a:t>
            </a:r>
            <a:r>
              <a:rPr lang="ru-RU" sz="2000" b="1" cap="all" dirty="0" smtClean="0">
                <a:solidFill>
                  <a:schemeClr val="bg1"/>
                </a:solidFill>
              </a:rPr>
              <a:t>области</a:t>
            </a:r>
            <a:endParaRPr lang="ru-RU" sz="2000" b="1" cap="all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9542"/>
            <a:ext cx="8928992" cy="129614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Проведение Оренбургским УФАС России зональных семинаров –совещаний на территории Оренбургской области с </a:t>
            </a: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участием </a:t>
            </a: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представителей </a:t>
            </a: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Уполномоченного органа при Правительстве Оренбургской области</a:t>
            </a:r>
            <a:endParaRPr lang="ru-RU" sz="20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1995686"/>
            <a:ext cx="3096344" cy="1356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семинар –совещание в западном Оренбуржье 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г. Бузулук) с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участием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18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 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(май 2016г.)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1995686"/>
            <a:ext cx="2808312" cy="1356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семинар- совещание в 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Орске с участием 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 восточного Оренбуржья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июнь 2016г.)</a:t>
            </a:r>
          </a:p>
        </p:txBody>
      </p:sp>
    </p:spTree>
    <p:extLst>
      <p:ext uri="{BB962C8B-B14F-4D97-AF65-F5344CB8AC3E}">
        <p14:creationId xmlns:p14="http://schemas.microsoft.com/office/powerpoint/2010/main" val="25463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40300"/>
            <a:ext cx="3499589" cy="19442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28550"/>
            <a:ext cx="9036496" cy="857250"/>
          </a:xfrm>
        </p:spPr>
        <p:txBody>
          <a:bodyPr/>
          <a:lstStyle/>
          <a:p>
            <a:r>
              <a:rPr lang="ru-RU" sz="2000" b="1" cap="all" dirty="0" smtClean="0">
                <a:solidFill>
                  <a:schemeClr val="bg1"/>
                </a:solidFill>
              </a:rPr>
              <a:t>Обучение  муниципальных служащих</a:t>
            </a:r>
            <a:endParaRPr lang="ru-RU" sz="2000" b="1" cap="all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771550"/>
            <a:ext cx="8928992" cy="2705236"/>
          </a:xfrm>
        </p:spPr>
        <p:txBody>
          <a:bodyPr/>
          <a:lstStyle/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На базе межотраслевого центра </a:t>
            </a: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повышения квалификации</a:t>
            </a:r>
          </a:p>
          <a:p>
            <a:pPr marL="457200" lvl="1" indent="0" algn="just">
              <a:buNone/>
            </a:pP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ОГУ </a:t>
            </a: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при </a:t>
            </a: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участии </a:t>
            </a: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специалистов Оренбургского УФАС России разработана </a:t>
            </a:r>
            <a:r>
              <a:rPr lang="ru-RU" sz="2000" dirty="0">
                <a:solidFill>
                  <a:schemeClr val="accent1">
                    <a:lumMod val="10000"/>
                  </a:schemeClr>
                </a:solidFill>
              </a:rPr>
              <a:t>программа дистанционного обучения </a:t>
            </a: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«Содействие развитию конкуренции». Первые курсы повышения квалификации проведены </a:t>
            </a: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с18-20 </a:t>
            </a: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апреля 2017года</a:t>
            </a:r>
            <a:r>
              <a:rPr lang="ru-RU" sz="2000" dirty="0">
                <a:solidFill>
                  <a:schemeClr val="accent1">
                    <a:lumMod val="10000"/>
                  </a:schemeClr>
                </a:solidFill>
              </a:rPr>
              <a:t>. для специалистов муниципальных образований области. </a:t>
            </a: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Цель курсов</a:t>
            </a: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 повышения квалификации – доведение до слушателей основных требований Стандартов </a:t>
            </a: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развития конкуренции, 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ru-RU" sz="20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457200" lvl="1" indent="0" algn="just">
              <a:buNone/>
            </a:pPr>
            <a:endParaRPr lang="ru-RU" sz="2000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28550"/>
            <a:ext cx="9036496" cy="857250"/>
          </a:xfrm>
        </p:spPr>
        <p:txBody>
          <a:bodyPr/>
          <a:lstStyle/>
          <a:p>
            <a:r>
              <a:rPr lang="ru-RU" sz="2000" b="1" cap="all" dirty="0" smtClean="0">
                <a:solidFill>
                  <a:schemeClr val="bg1"/>
                </a:solidFill>
              </a:rPr>
              <a:t>Ключевые  </a:t>
            </a:r>
            <a:r>
              <a:rPr lang="ru-RU" sz="2000" b="1" cap="all" dirty="0" smtClean="0">
                <a:solidFill>
                  <a:schemeClr val="bg1"/>
                </a:solidFill>
              </a:rPr>
              <a:t>мероприятия в рамках Стандарта</a:t>
            </a:r>
            <a:endParaRPr lang="ru-RU" sz="2000" b="1" cap="all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35546"/>
            <a:ext cx="9144000" cy="43204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Взаимодействие на постоянной основе с Уполномоченным органом Правительства Оренбургской области –Министерством экономического развития, промышленной политики и торговли Оренбургской области.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включения в </a:t>
            </a:r>
            <a:r>
              <a:rPr lang="ru-RU" sz="1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«дорожную карту» развития конкуренции в регионе,  мероприятий по внедрению дорожной карты на 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муниципальном уровне.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проведение выездных обучающих семинаров –совещаний для 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муниципальных </a:t>
            </a:r>
            <a:r>
              <a:rPr lang="ru-RU" sz="1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образований Оренбургской 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области.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о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рганизация и участие в  проведении </a:t>
            </a:r>
            <a:r>
              <a:rPr lang="ru-RU" sz="1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Мониторинга конкурентной среды на рынках 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региона </a:t>
            </a:r>
            <a:endParaRPr lang="ru-RU" sz="18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проведение рабочих групп по обсуждению рынков области с </a:t>
            </a:r>
            <a:r>
              <a:rPr lang="ru-RU" sz="180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предпринимательским </a:t>
            </a:r>
            <a:r>
              <a:rPr lang="ru-RU" sz="180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сообществом</a:t>
            </a:r>
            <a:endParaRPr lang="ru-RU" sz="18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п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роведение не менее 2-х раз в год заседаний </a:t>
            </a:r>
            <a:r>
              <a:rPr lang="ru-RU" sz="18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ОКСа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по обсуждению утверждённых рынков области</a:t>
            </a:r>
            <a:r>
              <a:rPr lang="ru-RU" sz="1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, плана мероприятий («дорожной карты») по содействию развития 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конкуренции региона. </a:t>
            </a:r>
            <a:endParaRPr lang="ru-RU" sz="18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1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3"/>
          <p:cNvSpPr>
            <a:spLocks noChangeArrowheads="1"/>
          </p:cNvSpPr>
          <p:nvPr/>
        </p:nvSpPr>
        <p:spPr bwMode="auto">
          <a:xfrm>
            <a:off x="1066801" y="400051"/>
            <a:ext cx="73459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4000" b="1">
              <a:solidFill>
                <a:srgbClr val="333399"/>
              </a:solidFill>
            </a:endParaRPr>
          </a:p>
          <a:p>
            <a:pPr algn="ctr"/>
            <a:r>
              <a:rPr lang="ru-RU" altLang="ru-RU" sz="4000" b="1">
                <a:solidFill>
                  <a:srgbClr val="333399"/>
                </a:solidFill>
              </a:rPr>
              <a:t>СПАСИБО ЗА ВНИМАНИЕ!</a:t>
            </a:r>
            <a:r>
              <a:rPr lang="en-US" altLang="ru-RU" sz="2000" b="1">
                <a:solidFill>
                  <a:srgbClr val="333399"/>
                </a:solidFill>
              </a:rPr>
              <a:t/>
            </a:r>
            <a:br>
              <a:rPr lang="en-US" altLang="ru-RU" sz="2000" b="1">
                <a:solidFill>
                  <a:srgbClr val="333399"/>
                </a:solidFill>
              </a:rPr>
            </a:br>
            <a:endParaRPr lang="ru-RU" altLang="ru-RU" sz="2000" b="1">
              <a:solidFill>
                <a:srgbClr val="333399"/>
              </a:solidFill>
            </a:endParaRPr>
          </a:p>
          <a:p>
            <a:pPr algn="ctr"/>
            <a:endParaRPr lang="ru-RU" altLang="ru-RU" sz="2000" b="1">
              <a:solidFill>
                <a:srgbClr val="333399"/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4627" y="1780701"/>
            <a:ext cx="6488723" cy="17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987824" y="3082767"/>
            <a:ext cx="265967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dirty="0" err="1">
                <a:solidFill>
                  <a:schemeClr val="accent6"/>
                </a:solidFill>
                <a:latin typeface="Arial" pitchFamily="34" charset="0"/>
                <a:cs typeface="+mn-cs"/>
              </a:rPr>
              <a:t>OrenUFAS</a:t>
            </a:r>
            <a:endParaRPr lang="en-US" sz="2800" dirty="0">
              <a:solidFill>
                <a:schemeClr val="accent6"/>
              </a:solidFill>
              <a:latin typeface="Arial" pitchFamily="34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8219" y="3752852"/>
            <a:ext cx="1921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dirty="0" err="1">
                <a:solidFill>
                  <a:schemeClr val="accent6"/>
                </a:solidFill>
                <a:latin typeface="Arial" pitchFamily="34" charset="0"/>
                <a:cs typeface="+mn-cs"/>
              </a:rPr>
              <a:t>OrenUFAS</a:t>
            </a:r>
            <a:endParaRPr lang="en-US" sz="2800" dirty="0">
              <a:solidFill>
                <a:schemeClr val="accent6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5939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752" y="3707830"/>
            <a:ext cx="400050" cy="42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32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23413</TotalTime>
  <Words>526</Words>
  <Application>Microsoft Office PowerPoint</Application>
  <PresentationFormat>Экран (16:9)</PresentationFormat>
  <Paragraphs>58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Оформление по умолчанию</vt:lpstr>
      <vt:lpstr>1_Оформление по умолчанию</vt:lpstr>
      <vt:lpstr>Презентация PowerPoint</vt:lpstr>
      <vt:lpstr> этапы содействия внедрению Стандарта </vt:lpstr>
      <vt:lpstr>Этапы содействия внедрению Стандарта (2015 год) </vt:lpstr>
      <vt:lpstr>Мероприятия по содействию внедрению стандарта (2016г.)</vt:lpstr>
      <vt:lpstr>Мониторинг состояния и развития конкурентной среды Оренбургской области</vt:lpstr>
      <vt:lpstr>Оказание содействия муниципальным образованиям  Оренбургской области</vt:lpstr>
      <vt:lpstr>Обучение  муниципальных служащих</vt:lpstr>
      <vt:lpstr>Ключевые  мероприятия в рамках Стандарта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Нагайчук Е.Г.</dc:creator>
  <cp:lastModifiedBy>Людмила</cp:lastModifiedBy>
  <cp:revision>1617</cp:revision>
  <cp:lastPrinted>2016-11-23T11:33:58Z</cp:lastPrinted>
  <dcterms:created xsi:type="dcterms:W3CDTF">2011-08-24T07:02:51Z</dcterms:created>
  <dcterms:modified xsi:type="dcterms:W3CDTF">2017-05-24T13:18:00Z</dcterms:modified>
</cp:coreProperties>
</file>