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16" r:id="rId2"/>
    <p:sldId id="562" r:id="rId3"/>
    <p:sldId id="551" r:id="rId4"/>
    <p:sldId id="572" r:id="rId5"/>
    <p:sldId id="573" r:id="rId6"/>
    <p:sldId id="574" r:id="rId7"/>
    <p:sldId id="575" r:id="rId8"/>
    <p:sldId id="541" r:id="rId9"/>
    <p:sldId id="571" r:id="rId10"/>
    <p:sldId id="576" r:id="rId11"/>
    <p:sldId id="577" r:id="rId12"/>
    <p:sldId id="555" r:id="rId13"/>
    <p:sldId id="557" r:id="rId14"/>
    <p:sldId id="578" r:id="rId15"/>
    <p:sldId id="417" r:id="rId16"/>
  </p:sldIdLst>
  <p:sldSz cx="12192000" cy="6858000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aktika23_3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66FF"/>
    <a:srgbClr val="FF9933"/>
    <a:srgbClr val="FF3300"/>
    <a:srgbClr val="468686"/>
    <a:srgbClr val="0033CC"/>
    <a:srgbClr val="FF9900"/>
    <a:srgbClr val="FFCC00"/>
    <a:srgbClr val="333399"/>
    <a:srgbClr val="006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2520" autoAdjust="0"/>
  </p:normalViewPr>
  <p:slideViewPr>
    <p:cSldViewPr>
      <p:cViewPr varScale="1">
        <p:scale>
          <a:sx n="104" d="100"/>
          <a:sy n="104" d="100"/>
        </p:scale>
        <p:origin x="73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6552605266086"/>
          <c:y val="0.18485729476770177"/>
          <c:w val="0.8194592267525832"/>
          <c:h val="0.5793004292040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ст.10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-8.4931659485960702E-3"/>
                  <c:y val="-2.686964078142043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fld id="{1142D5FE-A901-4B29-BA8F-DC02A665B3EA}" type="CELLRANGE">
                      <a:rPr lang="en-US" b="1" dirty="0"/>
                      <a:pPr>
                        <a:defRPr b="1"/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976415094339633E-2"/>
                      <c:h val="7.6885294908508969E-2"/>
                    </c:manualLayout>
                  </c15:layout>
                  <c15:dlblFieldTable/>
                  <c15:showDataLabelsRange val="1"/>
                </c:ext>
              </c:extLst>
            </c:dLbl>
            <c:dLbl>
              <c:idx val="1"/>
              <c:layout>
                <c:manualLayout>
                  <c:x val="0.16974843704234918"/>
                  <c:y val="-7.1287430648295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Лист1!$B$2:$B$8</c15:f>
                <c15:dlblRangeCache>
                  <c:ptCount val="7"/>
                  <c:pt idx="0">
                    <c:v>28</c:v>
                  </c:pt>
                  <c:pt idx="1">
                    <c:v>11</c:v>
                  </c:pt>
                  <c:pt idx="2">
                    <c:v>10</c:v>
                  </c:pt>
                  <c:pt idx="3">
                    <c:v>19</c:v>
                  </c:pt>
                  <c:pt idx="4">
                    <c:v>3</c:v>
                  </c:pt>
                  <c:pt idx="5">
                    <c:v>16</c:v>
                  </c:pt>
                  <c:pt idx="6">
                    <c:v>1</c:v>
                  </c:pt>
                </c15:dlblRangeCache>
              </c15:datalabelsRange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ст.11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ст.14.8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ст.15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ст.16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Лист1!$B$6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ст.17</c:v>
                </c:pt>
              </c:strCache>
            </c:strRef>
          </c:tx>
          <c:spPr>
            <a:solidFill>
              <a:srgbClr val="4686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Лист1!$B$7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ст.17.1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Лист1!$B$8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6358320"/>
        <c:axId val="256357760"/>
      </c:barChart>
      <c:valAx>
        <c:axId val="25635776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56358320"/>
        <c:crosses val="max"/>
        <c:crossBetween val="between"/>
      </c:valAx>
      <c:catAx>
        <c:axId val="256358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6357760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2.4837505571237564E-2"/>
          <c:y val="0.79819609660971602"/>
          <c:w val="0.93648844896746397"/>
          <c:h val="0.2018039033902840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03243074001881"/>
          <c:y val="0.18485729476770157"/>
          <c:w val="0.51610401874539191"/>
          <c:h val="0.57930042920401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Всего выдано - 2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3.9651678913983105E-3"/>
                  <c:y val="0.15124368267471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3766054212671258E-3"/>
                  <c:y val="0.11884932286435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Возбуждено дел</c:v>
                </c:pt>
                <c:pt idx="1">
                  <c:v>Выявлено нарушений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30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8165872"/>
        <c:axId val="258166432"/>
      </c:barChart>
      <c:catAx>
        <c:axId val="2581658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58166432"/>
        <c:crosses val="autoZero"/>
        <c:auto val="1"/>
        <c:lblAlgn val="ctr"/>
        <c:lblOffset val="100"/>
        <c:noMultiLvlLbl val="0"/>
      </c:catAx>
      <c:valAx>
        <c:axId val="2581664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58165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6328294871998335E-2"/>
          <c:y val="0.84397125138532481"/>
          <c:w val="0.85454418755058947"/>
          <c:h val="0.1557334663127961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поступило жалоб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0000"/>
                  </a:schemeClr>
                </a:gs>
                <a:gs pos="33000">
                  <a:schemeClr val="accent1">
                    <a:tint val="86500"/>
                  </a:schemeClr>
                </a:gs>
                <a:gs pos="46750">
                  <a:schemeClr val="accent1">
                    <a:tint val="71000"/>
                    <a:satMod val="112000"/>
                  </a:schemeClr>
                </a:gs>
                <a:gs pos="53000">
                  <a:schemeClr val="accent1">
                    <a:tint val="71000"/>
                    <a:satMod val="112000"/>
                  </a:schemeClr>
                </a:gs>
                <a:gs pos="68000">
                  <a:schemeClr val="accent1">
                    <a:tint val="86000"/>
                  </a:schemeClr>
                </a:gs>
                <a:gs pos="100000">
                  <a:schemeClr val="accent1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dLbl>
              <c:idx val="0"/>
              <c:layout>
                <c:manualLayout>
                  <c:x val="3.8158706732574529E-2"/>
                  <c:y val="-4.0219644000746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92</c:v>
                </c:pt>
              </c:numCache>
            </c:numRef>
          </c:val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признаны обоснованными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0000"/>
                  </a:schemeClr>
                </a:gs>
                <a:gs pos="33000">
                  <a:schemeClr val="accent2">
                    <a:tint val="86500"/>
                  </a:schemeClr>
                </a:gs>
                <a:gs pos="46750">
                  <a:schemeClr val="accent2">
                    <a:tint val="71000"/>
                    <a:satMod val="112000"/>
                  </a:schemeClr>
                </a:gs>
                <a:gs pos="53000">
                  <a:schemeClr val="accent2">
                    <a:tint val="71000"/>
                    <a:satMod val="112000"/>
                  </a:schemeClr>
                </a:gs>
                <a:gs pos="68000">
                  <a:schemeClr val="accent2">
                    <a:tint val="86000"/>
                  </a:schemeClr>
                </a:gs>
                <a:gs pos="100000">
                  <a:schemeClr val="accent2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dLbl>
              <c:idx val="0"/>
              <c:layout>
                <c:manualLayout>
                  <c:x val="2.8301886792452831E-2"/>
                  <c:y val="-3.0866359269839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</c:formatCode>
                <c:ptCount val="1"/>
                <c:pt idx="0">
                  <c:v>36</c:v>
                </c:pt>
              </c:numCache>
            </c:numRef>
          </c:val>
        </c:ser>
        <c:ser>
          <c:idx val="2"/>
          <c:order val="2"/>
          <c:tx>
            <c:strRef>
              <c:f>Лист1!$C$1</c:f>
              <c:strCache>
                <c:ptCount val="1"/>
                <c:pt idx="0">
                  <c:v>выданы предписания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60000"/>
                  </a:schemeClr>
                </a:gs>
                <a:gs pos="33000">
                  <a:schemeClr val="accent3">
                    <a:tint val="86500"/>
                  </a:schemeClr>
                </a:gs>
                <a:gs pos="46750">
                  <a:schemeClr val="accent3">
                    <a:tint val="71000"/>
                    <a:satMod val="112000"/>
                  </a:schemeClr>
                </a:gs>
                <a:gs pos="53000">
                  <a:schemeClr val="accent3">
                    <a:tint val="71000"/>
                    <a:satMod val="112000"/>
                  </a:schemeClr>
                </a:gs>
                <a:gs pos="68000">
                  <a:schemeClr val="accent3">
                    <a:tint val="86000"/>
                  </a:schemeClr>
                </a:gs>
                <a:gs pos="100000">
                  <a:schemeClr val="accent3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dLbl>
              <c:idx val="0"/>
              <c:layout>
                <c:manualLayout>
                  <c:x val="3.5377358490566127E-2"/>
                  <c:y val="-3.0866359269839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36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исполнено предписаний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dLbl>
              <c:idx val="0"/>
              <c:layout>
                <c:manualLayout>
                  <c:x val="4.6418414394671467E-2"/>
                  <c:y val="-4.6559212342773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Лист1!$E$2</c:f>
              <c:numCache>
                <c:formatCode>0</c:formatCode>
                <c:ptCount val="1"/>
                <c:pt idx="0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8170912"/>
        <c:axId val="258171472"/>
        <c:axId val="0"/>
      </c:bar3DChart>
      <c:catAx>
        <c:axId val="25817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171472"/>
        <c:crosses val="autoZero"/>
        <c:auto val="1"/>
        <c:lblAlgn val="ctr"/>
        <c:lblOffset val="100"/>
        <c:noMultiLvlLbl val="0"/>
      </c:catAx>
      <c:valAx>
        <c:axId val="25817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170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поступило жалоб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0000"/>
                  </a:schemeClr>
                </a:gs>
                <a:gs pos="33000">
                  <a:schemeClr val="accent1">
                    <a:tint val="86500"/>
                  </a:schemeClr>
                </a:gs>
                <a:gs pos="46750">
                  <a:schemeClr val="accent1">
                    <a:tint val="71000"/>
                    <a:satMod val="112000"/>
                  </a:schemeClr>
                </a:gs>
                <a:gs pos="53000">
                  <a:schemeClr val="accent1">
                    <a:tint val="71000"/>
                    <a:satMod val="112000"/>
                  </a:schemeClr>
                </a:gs>
                <a:gs pos="68000">
                  <a:schemeClr val="accent1">
                    <a:tint val="86000"/>
                  </a:schemeClr>
                </a:gs>
                <a:gs pos="100000">
                  <a:schemeClr val="accent1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dLbl>
              <c:idx val="0"/>
              <c:layout>
                <c:manualLayout>
                  <c:x val="3.8158706732574529E-2"/>
                  <c:y val="-4.0219644000746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124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признаны обоснованными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60000"/>
                  </a:schemeClr>
                </a:gs>
                <a:gs pos="33000">
                  <a:schemeClr val="accent2">
                    <a:tint val="86500"/>
                  </a:schemeClr>
                </a:gs>
                <a:gs pos="46750">
                  <a:schemeClr val="accent2">
                    <a:tint val="71000"/>
                    <a:satMod val="112000"/>
                  </a:schemeClr>
                </a:gs>
                <a:gs pos="53000">
                  <a:schemeClr val="accent2">
                    <a:tint val="71000"/>
                    <a:satMod val="112000"/>
                  </a:schemeClr>
                </a:gs>
                <a:gs pos="68000">
                  <a:schemeClr val="accent2">
                    <a:tint val="86000"/>
                  </a:schemeClr>
                </a:gs>
                <a:gs pos="100000">
                  <a:schemeClr val="accent2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dLbl>
              <c:idx val="0"/>
              <c:layout>
                <c:manualLayout>
                  <c:x val="2.8301886792452831E-2"/>
                  <c:y val="-3.0866359269839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0</c:formatCode>
                <c:ptCount val="1"/>
                <c:pt idx="0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выдано предписаний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60000"/>
                  </a:schemeClr>
                </a:gs>
                <a:gs pos="33000">
                  <a:schemeClr val="accent3">
                    <a:tint val="86500"/>
                  </a:schemeClr>
                </a:gs>
                <a:gs pos="46750">
                  <a:schemeClr val="accent3">
                    <a:tint val="71000"/>
                    <a:satMod val="112000"/>
                  </a:schemeClr>
                </a:gs>
                <a:gs pos="53000">
                  <a:schemeClr val="accent3">
                    <a:tint val="71000"/>
                    <a:satMod val="112000"/>
                  </a:schemeClr>
                </a:gs>
                <a:gs pos="68000">
                  <a:schemeClr val="accent3">
                    <a:tint val="86000"/>
                  </a:schemeClr>
                </a:gs>
                <a:gs pos="100000">
                  <a:schemeClr val="accent3"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dLbl>
              <c:idx val="0"/>
              <c:layout>
                <c:manualLayout>
                  <c:x val="3.5377358490566127E-2"/>
                  <c:y val="-3.0866359269839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0</c:formatCode>
                <c:ptCount val="1"/>
                <c:pt idx="0">
                  <c:v>68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Исполнено предписаний</c:v>
                </c:pt>
              </c:strCache>
            </c:strRef>
          </c:tx>
          <c:spPr>
            <a:solidFill>
              <a:srgbClr val="FF66FF"/>
            </a:soli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dLbl>
              <c:idx val="0"/>
              <c:layout>
                <c:manualLayout>
                  <c:x val="4.6418414394671467E-2"/>
                  <c:y val="-4.65592123427738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Лист1!$E$2</c:f>
              <c:numCache>
                <c:formatCode>0</c:formatCode>
                <c:ptCount val="1"/>
                <c:pt idx="0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8175392"/>
        <c:axId val="258175952"/>
        <c:axId val="0"/>
      </c:bar3DChart>
      <c:catAx>
        <c:axId val="25817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175952"/>
        <c:crosses val="autoZero"/>
        <c:auto val="1"/>
        <c:lblAlgn val="ctr"/>
        <c:lblOffset val="100"/>
        <c:noMultiLvlLbl val="0"/>
      </c:catAx>
      <c:valAx>
        <c:axId val="25817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175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6552605266083"/>
          <c:y val="0.18485729476770174"/>
          <c:w val="0.81945922675258309"/>
          <c:h val="0.57930042920401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Взыскано</c:v>
                </c:pt>
              </c:strCache>
            </c:strRef>
          </c:tx>
          <c:spPr>
            <a:solidFill>
              <a:srgbClr val="0099FF"/>
            </a:soli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1.9074617441687713E-2"/>
                  <c:y val="-4.3226159824992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97484370423491"/>
                  <c:y val="-7.1287430648295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Наложено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hade val="60000"/>
                  </a:schemeClr>
                </a:gs>
                <a:gs pos="33000">
                  <a:schemeClr val="dk1">
                    <a:tint val="55000"/>
                    <a:tint val="86500"/>
                  </a:schemeClr>
                </a:gs>
                <a:gs pos="46750">
                  <a:schemeClr val="dk1">
                    <a:tint val="55000"/>
                    <a:tint val="71000"/>
                    <a:satMod val="112000"/>
                  </a:schemeClr>
                </a:gs>
                <a:gs pos="53000">
                  <a:schemeClr val="dk1">
                    <a:tint val="55000"/>
                    <a:tint val="71000"/>
                    <a:satMod val="112000"/>
                  </a:schemeClr>
                </a:gs>
                <a:gs pos="68000">
                  <a:schemeClr val="dk1">
                    <a:tint val="55000"/>
                    <a:tint val="86000"/>
                  </a:schemeClr>
                </a:gs>
                <a:gs pos="100000">
                  <a:schemeClr val="dk1">
                    <a:tint val="55000"/>
                    <a:shade val="60000"/>
                  </a:schemeClr>
                </a:gs>
              </a:gsLst>
              <a:lin ang="835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57096240"/>
        <c:axId val="257095680"/>
      </c:barChart>
      <c:valAx>
        <c:axId val="257095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096240"/>
        <c:crosses val="autoZero"/>
        <c:crossBetween val="between"/>
      </c:valAx>
      <c:catAx>
        <c:axId val="257096240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257095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6552605266083"/>
          <c:y val="0.18485729476770174"/>
          <c:w val="0.81945922675258309"/>
          <c:h val="0.579300429204011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Взыскано</c:v>
                </c:pt>
              </c:strCache>
            </c:strRef>
          </c:tx>
          <c:spPr>
            <a:solidFill>
              <a:srgbClr val="0099FF"/>
            </a:soli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4.2659523102065069E-2"/>
                  <c:y val="4.0954820001842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697484370423491"/>
                  <c:y val="-7.12874306482953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Наложено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257099040"/>
        <c:axId val="257098480"/>
      </c:barChart>
      <c:valAx>
        <c:axId val="257098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099040"/>
        <c:crosses val="autoZero"/>
        <c:crossBetween val="between"/>
      </c:valAx>
      <c:catAx>
        <c:axId val="257099040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2570984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Отменено в полном объеме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767224409448818E-2"/>
                  <c:y val="-1.0948124853450397E-2"/>
                </c:manualLayout>
              </c:layout>
              <c:tx>
                <c:rich>
                  <a:bodyPr/>
                  <a:lstStyle/>
                  <a:p>
                    <a:fld id="{197A0C77-5A4C-4461-A5B0-3616238E1C79}" type="VALUE">
                      <a:rPr lang="en-US" sz="15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Обжаловано в суде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416666666666666E-2"/>
                  <c:y val="-1.3685156066812922E-2"/>
                </c:manualLayout>
              </c:layout>
              <c:tx>
                <c:rich>
                  <a:bodyPr/>
                  <a:lstStyle/>
                  <a:p>
                    <a:fld id="{0C31B6A3-2421-450C-B878-0AEC671EE901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6450464"/>
        <c:axId val="256451024"/>
      </c:barChart>
      <c:catAx>
        <c:axId val="25645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451024"/>
        <c:crosses val="autoZero"/>
        <c:auto val="1"/>
        <c:lblAlgn val="ctr"/>
        <c:lblOffset val="100"/>
        <c:noMultiLvlLbl val="0"/>
      </c:catAx>
      <c:valAx>
        <c:axId val="256451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45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000" b="1" dirty="0" smtClean="0">
                <a:solidFill>
                  <a:schemeClr val="accent2"/>
                </a:solidFill>
              </a:rPr>
              <a:t> </a:t>
            </a:r>
            <a:endParaRPr lang="ru-RU" sz="3000" b="1" dirty="0">
              <a:solidFill>
                <a:schemeClr val="accent2"/>
              </a:solidFill>
            </a:endParaRPr>
          </a:p>
        </c:rich>
      </c:tx>
      <c:layout>
        <c:manualLayout>
          <c:xMode val="edge"/>
          <c:yMode val="edge"/>
          <c:x val="0.249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Отменено в полном объеме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767224409448818E-2"/>
                  <c:y val="-1.0948124853450397E-2"/>
                </c:manualLayout>
              </c:layout>
              <c:tx>
                <c:rich>
                  <a:bodyPr/>
                  <a:lstStyle/>
                  <a:p>
                    <a:fld id="{197A0C77-5A4C-4461-A5B0-3616238E1C79}" type="VALUE">
                      <a:rPr lang="en-US" sz="15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Обжаловано в суде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416666666666666E-2"/>
                  <c:y val="-1.3685156066812922E-2"/>
                </c:manualLayout>
              </c:layout>
              <c:tx>
                <c:rich>
                  <a:bodyPr/>
                  <a:lstStyle/>
                  <a:p>
                    <a:fld id="{0C31B6A3-2421-450C-B878-0AEC671EE901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6453824"/>
        <c:axId val="256454384"/>
      </c:barChart>
      <c:catAx>
        <c:axId val="256453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454384"/>
        <c:crosses val="autoZero"/>
        <c:auto val="1"/>
        <c:lblAlgn val="ctr"/>
        <c:lblOffset val="100"/>
        <c:noMultiLvlLbl val="0"/>
      </c:catAx>
      <c:valAx>
        <c:axId val="256454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45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Отменено в полном объеме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767224409448818E-2"/>
                  <c:y val="-1.0948124853450397E-2"/>
                </c:manualLayout>
              </c:layout>
              <c:tx>
                <c:rich>
                  <a:bodyPr/>
                  <a:lstStyle/>
                  <a:p>
                    <a:fld id="{197A0C77-5A4C-4461-A5B0-3616238E1C79}" type="VALUE">
                      <a:rPr lang="en-US" sz="15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Обжаловано в суде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416666666666666E-2"/>
                  <c:y val="-1.3685156066812922E-2"/>
                </c:manualLayout>
              </c:layout>
              <c:tx>
                <c:rich>
                  <a:bodyPr/>
                  <a:lstStyle/>
                  <a:p>
                    <a:fld id="{0C31B6A3-2421-450C-B878-0AEC671EE901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2829696"/>
        <c:axId val="262830256"/>
      </c:barChart>
      <c:catAx>
        <c:axId val="262829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2830256"/>
        <c:crosses val="autoZero"/>
        <c:auto val="1"/>
        <c:lblAlgn val="ctr"/>
        <c:lblOffset val="100"/>
        <c:noMultiLvlLbl val="0"/>
      </c:catAx>
      <c:valAx>
        <c:axId val="262830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282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000" b="1" dirty="0" smtClean="0">
                <a:solidFill>
                  <a:schemeClr val="accent2"/>
                </a:solidFill>
              </a:rPr>
              <a:t> </a:t>
            </a:r>
            <a:endParaRPr lang="ru-RU" sz="3000" b="1" dirty="0">
              <a:solidFill>
                <a:schemeClr val="accent2"/>
              </a:solidFill>
            </a:endParaRPr>
          </a:p>
        </c:rich>
      </c:tx>
      <c:layout>
        <c:manualLayout>
          <c:xMode val="edge"/>
          <c:yMode val="edge"/>
          <c:x val="0.249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669031347496657E-2"/>
          <c:y val="0.15010882766827743"/>
          <c:w val="0.91874610013370972"/>
          <c:h val="0.70024611336858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Отменено в полном объеме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767224409448818E-2"/>
                  <c:y val="-1.0948124853450397E-2"/>
                </c:manualLayout>
              </c:layout>
              <c:tx>
                <c:rich>
                  <a:bodyPr/>
                  <a:lstStyle/>
                  <a:p>
                    <a:fld id="{197A0C77-5A4C-4461-A5B0-3616238E1C79}" type="VALUE">
                      <a:rPr lang="en-US" sz="1500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Лист1!$B$1</c:f>
              <c:strCache>
                <c:ptCount val="1"/>
                <c:pt idx="0">
                  <c:v>Обжаловано в суде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416666666666666E-2"/>
                  <c:y val="-1.3685156066812922E-2"/>
                </c:manualLayout>
              </c:layout>
              <c:tx>
                <c:rich>
                  <a:bodyPr/>
                  <a:lstStyle/>
                  <a:p>
                    <a:fld id="{0C31B6A3-2421-450C-B878-0AEC671EE901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1929472"/>
        <c:axId val="251930032"/>
      </c:barChart>
      <c:catAx>
        <c:axId val="251929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930032"/>
        <c:crosses val="autoZero"/>
        <c:auto val="1"/>
        <c:lblAlgn val="ctr"/>
        <c:lblOffset val="100"/>
        <c:noMultiLvlLbl val="0"/>
      </c:catAx>
      <c:valAx>
        <c:axId val="251930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92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6552605266086"/>
          <c:y val="0.18485729476770177"/>
          <c:w val="0.8194592267525832"/>
          <c:h val="0.5793004292040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ст.10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-9.4931557065378262E-3"/>
                  <c:y val="-3.3362728349463407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8</a:t>
                    </a:r>
                  </a:p>
                  <a:p>
                    <a:pPr>
                      <a:defRPr b="1"/>
                    </a:pP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5808306655919798E-2"/>
                      <c:h val="9.496927052393233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6974843704234918"/>
                  <c:y val="-7.1287430648295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cat>
          <c:val>
            <c:numRef>
              <c:f>Лист1!$B$2</c:f>
              <c:numCache>
                <c:formatCode>0</c:formatCode>
                <c:ptCount val="1"/>
                <c:pt idx="0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ст.11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cat>
          <c:val>
            <c:numRef>
              <c:f>Лист1!$B$3</c:f>
              <c:numCache>
                <c:formatCode>0</c:formatCode>
                <c:ptCount val="1"/>
                <c:pt idx="0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ст.14.1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cat>
          <c:val>
            <c:numRef>
              <c:f>Лист1!$B$4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ст.14.6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cat>
          <c:val>
            <c:numRef>
              <c:f>Лист1!$B$5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ст.14.7</c:v>
                </c:pt>
              </c:strCache>
            </c:strRef>
          </c:tx>
          <c:spPr>
            <a:solidFill>
              <a:srgbClr val="0033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cat>
          <c:val>
            <c:numRef>
              <c:f>Лист1!$B$6</c:f>
              <c:numCache>
                <c:formatCode>0</c:formatCode>
                <c:ptCount val="1"/>
                <c:pt idx="0">
                  <c:v>1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ст.14.8</c:v>
                </c:pt>
              </c:strCache>
            </c:strRef>
          </c:tx>
          <c:spPr>
            <a:solidFill>
              <a:srgbClr val="46868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cat>
          <c:val>
            <c:numRef>
              <c:f>Лист1!$B$7</c:f>
              <c:numCache>
                <c:formatCode>0</c:formatCode>
                <c:ptCount val="1"/>
                <c:pt idx="0">
                  <c:v>20</c:v>
                </c:pt>
              </c:numCache>
            </c:numRef>
          </c:val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ст.15</c:v>
                </c:pt>
              </c:strCache>
            </c:strRef>
          </c:tx>
          <c:spPr>
            <a:solidFill>
              <a:srgbClr val="FF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cat>
          <c:val>
            <c:numRef>
              <c:f>Лист1!$B$8</c:f>
              <c:numCache>
                <c:formatCode>0</c:formatCode>
                <c:ptCount val="1"/>
                <c:pt idx="0">
                  <c:v>50</c:v>
                </c:pt>
              </c:numCache>
            </c:numRef>
          </c:val>
        </c:ser>
        <c:ser>
          <c:idx val="7"/>
          <c:order val="7"/>
          <c:tx>
            <c:strRef>
              <c:f>Лист1!$A$9</c:f>
              <c:strCache>
                <c:ptCount val="1"/>
                <c:pt idx="0">
                  <c:v>ст.16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cat>
          <c:val>
            <c:numRef>
              <c:f>Лист1!$B$9</c:f>
              <c:numCache>
                <c:formatCode>0</c:formatCode>
                <c:ptCount val="1"/>
                <c:pt idx="0">
                  <c:v>3</c:v>
                </c:pt>
              </c:numCache>
            </c:numRef>
          </c:val>
        </c:ser>
        <c:ser>
          <c:idx val="8"/>
          <c:order val="8"/>
          <c:tx>
            <c:strRef>
              <c:f>Лист1!$A$10</c:f>
              <c:strCache>
                <c:ptCount val="1"/>
                <c:pt idx="0">
                  <c:v>ст.17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cat>
          <c:val>
            <c:numRef>
              <c:f>Лист1!$B$10</c:f>
              <c:numCache>
                <c:formatCode>0</c:formatCode>
                <c:ptCount val="1"/>
                <c:pt idx="0">
                  <c:v>16</c:v>
                </c:pt>
              </c:numCache>
            </c:numRef>
          </c:val>
        </c:ser>
        <c:ser>
          <c:idx val="9"/>
          <c:order val="9"/>
          <c:tx>
            <c:strRef>
              <c:f>Лист1!$A$11</c:f>
              <c:strCache>
                <c:ptCount val="1"/>
                <c:pt idx="0">
                  <c:v>ст.17.1</c:v>
                </c:pt>
              </c:strCache>
            </c:strRef>
          </c:tx>
          <c:spPr>
            <a:solidFill>
              <a:srgbClr val="FF66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cat>
          <c:val>
            <c:numRef>
              <c:f>Лист1!$B$11</c:f>
              <c:numCache>
                <c:formatCode>0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1899696"/>
        <c:axId val="251899136"/>
      </c:barChart>
      <c:valAx>
        <c:axId val="251899136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crossAx val="251899696"/>
        <c:crosses val="max"/>
        <c:crossBetween val="between"/>
      </c:valAx>
      <c:catAx>
        <c:axId val="251899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189913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2.5711068811788765E-2"/>
          <c:y val="0.83467441406383547"/>
          <c:w val="0.94236217681622714"/>
          <c:h val="0.1653256487773226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6552605266086"/>
          <c:y val="0.18485729476770177"/>
          <c:w val="0.8194592267525832"/>
          <c:h val="0.5793004292040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 Возбуждено всего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2.8389679222401661E-3"/>
                  <c:y val="-3.938333925338499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16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50714685839863"/>
                      <c:h val="7.973879271630225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6974843704234918"/>
                  <c:y val="-7.1287430648295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Выявлено нарушений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Прекращено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1905856"/>
        <c:axId val="251905296"/>
      </c:barChart>
      <c:valAx>
        <c:axId val="2519052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51905856"/>
        <c:crosses val="max"/>
        <c:crossBetween val="between"/>
      </c:valAx>
      <c:catAx>
        <c:axId val="251905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190529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2.9629106673479056E-2"/>
          <c:y val="0.80238150377657569"/>
          <c:w val="0.95011434357860003"/>
          <c:h val="0.1976184962234243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6552605266086"/>
          <c:y val="0.18485729476770177"/>
          <c:w val="0.8194592267525832"/>
          <c:h val="0.5793004292040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 Возбуждено всего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2.8389679222401661E-3"/>
                  <c:y val="-3.938333925338499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 smtClean="0"/>
                      <a:t>25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350714685839863"/>
                      <c:h val="7.9738792716302256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6974843704234918"/>
                  <c:y val="-7.1287430648295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Выявлено нарушений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Прекращено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8055968"/>
        <c:axId val="251909216"/>
      </c:barChart>
      <c:valAx>
        <c:axId val="25190921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08055968"/>
        <c:crosses val="max"/>
        <c:crossBetween val="between"/>
      </c:valAx>
      <c:catAx>
        <c:axId val="208055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1909216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2.9629106673479056E-2"/>
          <c:y val="0.80238150377657569"/>
          <c:w val="0.96965893911319856"/>
          <c:h val="0.1976184962234243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6552605266086"/>
          <c:y val="0.18485729476770177"/>
          <c:w val="0.8194592267525832"/>
          <c:h val="0.5793004292040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Выдано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-1.7927128212746984E-2"/>
                  <c:y val="-2.686964078142044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28</a:t>
                    </a:r>
                  </a:p>
                  <a:p>
                    <a:pPr>
                      <a:defRPr b="1"/>
                    </a:pP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976415094339633E-2"/>
                      <c:h val="7.688529490850896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6974843704234918"/>
                  <c:y val="-7.1287430648295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Исполнено 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8059328"/>
        <c:axId val="208058768"/>
      </c:barChart>
      <c:valAx>
        <c:axId val="20805876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08059328"/>
        <c:crosses val="max"/>
        <c:crossBetween val="between"/>
      </c:valAx>
      <c:catAx>
        <c:axId val="2080593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05876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9.559215642706366E-2"/>
          <c:y val="0.79819609660971602"/>
          <c:w val="0.62460165651463373"/>
          <c:h val="0.2018039033902840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6552605266086"/>
          <c:y val="0.18485729476770177"/>
          <c:w val="0.8194592267525832"/>
          <c:h val="0.5793004292040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Выдано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1.3398949145184328E-2"/>
                  <c:y val="-3.3362568150742383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55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592516359364107E-2"/>
                      <c:h val="9.496930256367654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6974843704234918"/>
                  <c:y val="-7.1287430648295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Исполнено 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8062688"/>
        <c:axId val="208062128"/>
      </c:barChart>
      <c:valAx>
        <c:axId val="2080621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08062688"/>
        <c:crosses val="max"/>
        <c:crossBetween val="between"/>
      </c:valAx>
      <c:catAx>
        <c:axId val="208062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06212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9.559215642706366E-2"/>
          <c:y val="0.83467441406383547"/>
          <c:w val="0.55889522872751396"/>
          <c:h val="0.1653256881693054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6552605266086"/>
          <c:y val="0.18485729476770177"/>
          <c:w val="0.8194592267525832"/>
          <c:h val="0.5793004292040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Выдано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-3.7761848165205766E-3"/>
                  <c:y val="-4.42137949426451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21</a:t>
                    </a:r>
                  </a:p>
                  <a:p>
                    <a:pPr>
                      <a:defRPr b="1"/>
                    </a:pP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4976415094339633E-2"/>
                      <c:h val="7.6885294908508969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6974843704234918"/>
                  <c:y val="-7.1287430648295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Исполнено 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8066608"/>
        <c:axId val="208066048"/>
      </c:barChart>
      <c:valAx>
        <c:axId val="2080660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08066608"/>
        <c:crosses val="max"/>
        <c:crossBetween val="between"/>
      </c:valAx>
      <c:catAx>
        <c:axId val="208066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06604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9.559215642706366E-2"/>
          <c:y val="0.79819609660971602"/>
          <c:w val="0.62460165651463373"/>
          <c:h val="0.2018039033902840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6552605266086"/>
          <c:y val="0.18485729476770177"/>
          <c:w val="0.8194592267525832"/>
          <c:h val="0.5793004292040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Выдано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1.3398949145184328E-2"/>
                  <c:y val="-3.3362568150742383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r>
                      <a:rPr lang="en-US" b="1" dirty="0" smtClean="0"/>
                      <a:t>41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592516359364107E-2"/>
                      <c:h val="9.496930256367654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6974843704234918"/>
                  <c:y val="-7.1287430648295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Исполнено 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8069968"/>
        <c:axId val="208069408"/>
      </c:barChart>
      <c:valAx>
        <c:axId val="20806940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08069968"/>
        <c:crosses val="max"/>
        <c:crossBetween val="between"/>
      </c:valAx>
      <c:catAx>
        <c:axId val="208069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806940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9.559215642706366E-2"/>
          <c:y val="0.83467441406383547"/>
          <c:w val="0.55889522872751396"/>
          <c:h val="0.1653256881693054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03243074001881"/>
          <c:y val="0.18485729476770157"/>
          <c:w val="0.51610401874539191"/>
          <c:h val="0.579300429204011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Всего выдано - 2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3.9651678913983105E-3"/>
                  <c:y val="0.15124368267471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3766054212671258E-3"/>
                  <c:y val="0.118849322864352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Возбуждено дел</c:v>
                </c:pt>
                <c:pt idx="1">
                  <c:v>Выявлено нарушений</c:v>
                </c:pt>
              </c:strCache>
            </c:strRef>
          </c:cat>
          <c:val>
            <c:numRef>
              <c:f>Лист1!$B$2:$C$2</c:f>
              <c:numCache>
                <c:formatCode>General</c:formatCode>
                <c:ptCount val="2"/>
                <c:pt idx="0">
                  <c:v>45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8163072"/>
        <c:axId val="258163632"/>
      </c:barChart>
      <c:catAx>
        <c:axId val="2581630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58163632"/>
        <c:crosses val="autoZero"/>
        <c:auto val="1"/>
        <c:lblAlgn val="ctr"/>
        <c:lblOffset val="100"/>
        <c:noMultiLvlLbl val="0"/>
      </c:catAx>
      <c:valAx>
        <c:axId val="2581636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58163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6328294871998335E-2"/>
          <c:y val="0.84397125138532481"/>
          <c:w val="0.85454418755058947"/>
          <c:h val="0.15573346631279616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697" cy="340314"/>
          </a:xfrm>
          <a:prstGeom prst="rect">
            <a:avLst/>
          </a:prstGeom>
        </p:spPr>
        <p:txBody>
          <a:bodyPr vert="horz" lIns="90421" tIns="45211" rIns="90421" bIns="4521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242" y="1"/>
            <a:ext cx="4301697" cy="340314"/>
          </a:xfrm>
          <a:prstGeom prst="rect">
            <a:avLst/>
          </a:prstGeom>
        </p:spPr>
        <p:txBody>
          <a:bodyPr vert="horz" lIns="90421" tIns="45211" rIns="90421" bIns="45211" rtlCol="0"/>
          <a:lstStyle>
            <a:lvl1pPr algn="r">
              <a:defRPr sz="1300"/>
            </a:lvl1pPr>
          </a:lstStyle>
          <a:p>
            <a:fld id="{B06A79E0-71BE-44A2-8648-ABE8A45A73FC}" type="datetimeFigureOut">
              <a:rPr lang="ru-RU" smtClean="0"/>
              <a:t>05.09.2017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7362"/>
            <a:ext cx="4301697" cy="340314"/>
          </a:xfrm>
          <a:prstGeom prst="rect">
            <a:avLst/>
          </a:prstGeom>
        </p:spPr>
        <p:txBody>
          <a:bodyPr vert="horz" lIns="90421" tIns="45211" rIns="90421" bIns="4521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242" y="6457362"/>
            <a:ext cx="4301697" cy="340314"/>
          </a:xfrm>
          <a:prstGeom prst="rect">
            <a:avLst/>
          </a:prstGeom>
        </p:spPr>
        <p:txBody>
          <a:bodyPr vert="horz" lIns="90421" tIns="45211" rIns="90421" bIns="45211" rtlCol="0" anchor="b"/>
          <a:lstStyle>
            <a:lvl1pPr algn="r">
              <a:defRPr sz="1300"/>
            </a:lvl1pPr>
          </a:lstStyle>
          <a:p>
            <a:fld id="{A1ECF51C-EDD3-4E33-955A-CC4E3E7F2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589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6"/>
            <a:ext cx="4300748" cy="33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1" tIns="46541" rIns="93091" bIns="46541" numCol="1" anchor="t" anchorCtr="0" compatLnSpc="1">
            <a:prstTxWarp prst="textNoShape">
              <a:avLst/>
            </a:prstTxWarp>
          </a:bodyPr>
          <a:lstStyle>
            <a:lvl1pPr defTabSz="931042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140" y="6"/>
            <a:ext cx="4300748" cy="33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1" tIns="46541" rIns="93091" bIns="46541" numCol="1" anchor="t" anchorCtr="0" compatLnSpc="1">
            <a:prstTxWarp prst="textNoShape">
              <a:avLst/>
            </a:prstTxWarp>
          </a:bodyPr>
          <a:lstStyle>
            <a:lvl1pPr algn="r" defTabSz="931042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390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27" y="3227724"/>
            <a:ext cx="7943982" cy="306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1" tIns="46541" rIns="93091" bIns="465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7634"/>
            <a:ext cx="4300748" cy="33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1" tIns="46541" rIns="93091" bIns="46541" numCol="1" anchor="b" anchorCtr="0" compatLnSpc="1">
            <a:prstTxWarp prst="textNoShape">
              <a:avLst/>
            </a:prstTxWarp>
          </a:bodyPr>
          <a:lstStyle>
            <a:lvl1pPr defTabSz="931042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140" y="6457634"/>
            <a:ext cx="4300748" cy="33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1" tIns="46541" rIns="93091" bIns="46541" numCol="1" anchor="b" anchorCtr="0" compatLnSpc="1">
            <a:prstTxWarp prst="textNoShape">
              <a:avLst/>
            </a:prstTxWarp>
          </a:bodyPr>
          <a:lstStyle>
            <a:lvl1pPr algn="r" defTabSz="931042">
              <a:defRPr sz="1300"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6FE0FF2C-AFEC-4CB3-9C46-E0B715276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833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0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86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773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3900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0FF2C-AFEC-4CB3-9C46-E0B715276F6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29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"/>
            <a:ext cx="12192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12192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7F703-4532-4E2B-8425-EA58B56F0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50064-1533-4F87-94C1-2E2381DE8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0B5C0-AF4C-4AFB-8915-F6AA53C39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1E5C9-171C-404D-8D40-5F38D9150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99216-3F01-4CEA-A3E7-35FC24059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CFFD7-1A93-4CE7-A7AD-7634ABC3A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92498-87AA-463A-BF7D-93F3EFFBE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44653-903F-4465-A4E2-74680679A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ABE0D-53E8-4BB9-A9AC-830199A9C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4D450-3600-43EB-B45B-BCE02444A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1F651-7498-4248-9A16-F0EFECBDC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13566-B83F-472C-94F7-F224BC436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969EA-42E5-48B2-BF19-6EF5E6F39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12192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12192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95884" y="6580188"/>
            <a:ext cx="284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</a:lstStyle>
          <a:p>
            <a:pPr>
              <a:defRPr/>
            </a:pPr>
            <a:fld id="{D400E78A-586E-4884-BF14-F2E053828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  <p:sldLayoutId id="2147484547" r:id="rId12"/>
    <p:sldLayoutId id="2147484548" r:id="rId13"/>
    <p:sldLayoutId id="2147484549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+mj-lt"/>
          <a:ea typeface="ＭＳ Ｐゴシック" pitchFamily="34" charset="-128"/>
          <a:cs typeface="MS PGothic" pitchFamily="3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  <a:ea typeface="ＭＳ Ｐゴシック" pitchFamily="34" charset="-128"/>
          <a:cs typeface="MS PGothic" pitchFamily="34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333399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  <a:ea typeface="ＭＳ Ｐゴシック" pitchFamily="34" charset="-128"/>
          <a:cs typeface="MS PGothic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6"/>
          <p:cNvSpPr>
            <a:spLocks noChangeArrowheads="1"/>
          </p:cNvSpPr>
          <p:nvPr/>
        </p:nvSpPr>
        <p:spPr bwMode="auto">
          <a:xfrm>
            <a:off x="2252444" y="2722918"/>
            <a:ext cx="8172908" cy="259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altLang="ru-RU" sz="3300" b="1" dirty="0">
              <a:solidFill>
                <a:srgbClr val="468686"/>
              </a:solidFill>
              <a:ea typeface="ＭＳ Ｐゴシック" pitchFamily="34" charset="-128"/>
            </a:endParaRP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5504888" y="6298288"/>
            <a:ext cx="166802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500" dirty="0">
                <a:solidFill>
                  <a:srgbClr val="008080"/>
                </a:solidFill>
                <a:ea typeface="ＭＳ Ｐゴシック" pitchFamily="34" charset="-128"/>
              </a:rPr>
              <a:t>Оренбург </a:t>
            </a:r>
            <a:r>
              <a:rPr lang="ru-RU" sz="1500" dirty="0" smtClean="0">
                <a:solidFill>
                  <a:srgbClr val="008080"/>
                </a:solidFill>
                <a:ea typeface="ＭＳ Ｐゴシック" pitchFamily="34" charset="-128"/>
              </a:rPr>
              <a:t>2017 </a:t>
            </a:r>
            <a:r>
              <a:rPr lang="ru-RU" sz="1500" dirty="0">
                <a:solidFill>
                  <a:srgbClr val="008080"/>
                </a:solidFill>
                <a:ea typeface="ＭＳ Ｐゴシック" pitchFamily="34" charset="-128"/>
              </a:rPr>
              <a:t>г.</a:t>
            </a:r>
          </a:p>
        </p:txBody>
      </p:sp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3719737" y="5037984"/>
            <a:ext cx="64293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1200" dirty="0"/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8679305" y="6021289"/>
            <a:ext cx="18472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 sz="1200" smtClean="0">
                <a:solidFill>
                  <a:srgbClr val="008080"/>
                </a:solidFill>
                <a:ea typeface="ＭＳ Ｐゴシック" pitchFamily="34" charset="-128"/>
              </a:rPr>
              <a:t>Докладчик: </a:t>
            </a:r>
            <a:r>
              <a:rPr lang="ru-RU" sz="1200" dirty="0" smtClean="0">
                <a:solidFill>
                  <a:srgbClr val="008080"/>
                </a:solidFill>
                <a:ea typeface="ＭＳ Ｐゴシック" pitchFamily="34" charset="-128"/>
              </a:rPr>
              <a:t>В.В. </a:t>
            </a:r>
            <a:r>
              <a:rPr lang="ru-RU" sz="1200" dirty="0" err="1" smtClean="0">
                <a:solidFill>
                  <a:srgbClr val="008080"/>
                </a:solidFill>
                <a:ea typeface="ＭＳ Ｐゴシック" pitchFamily="34" charset="-128"/>
              </a:rPr>
              <a:t>Окшин</a:t>
            </a:r>
            <a:endParaRPr lang="ru-RU" sz="1200" dirty="0">
              <a:solidFill>
                <a:srgbClr val="008080"/>
              </a:solidFill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1504" y="2996953"/>
            <a:ext cx="9505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Итоги деятельности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Оренбургского </a:t>
            </a:r>
            <a:r>
              <a:rPr lang="ru-RU" sz="4000" b="1" dirty="0"/>
              <a:t>УФАС России</a:t>
            </a:r>
          </a:p>
          <a:p>
            <a:pPr algn="ctr"/>
            <a:r>
              <a:rPr lang="ru-RU" sz="4000" b="1" dirty="0"/>
              <a:t> за </a:t>
            </a:r>
            <a:r>
              <a:rPr lang="en-US" sz="4000" b="1" dirty="0" smtClean="0"/>
              <a:t>I </a:t>
            </a:r>
            <a:r>
              <a:rPr lang="ru-RU" sz="4000" b="1" dirty="0" smtClean="0"/>
              <a:t>полугодие 2017 г.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379"/>
            <a:ext cx="10972800" cy="504056"/>
          </a:xfrm>
        </p:spPr>
        <p:txBody>
          <a:bodyPr/>
          <a:lstStyle/>
          <a:p>
            <a:r>
              <a:rPr lang="ru-RU" dirty="0" smtClean="0"/>
              <a:t>Контроль закупок 44-ФЗ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352" y="1124745"/>
            <a:ext cx="11593288" cy="500142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Поступило – 742 жалобы;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Проведено внеплановых проверок – 37;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Выдано предписаний - более 250;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Возбуждено административных дел – 92;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Рассмотрено обращений о включении в РНП – 65.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44653-903F-4465-A4E2-74680679A4D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0" y="2078238"/>
            <a:ext cx="3295298" cy="451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9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379"/>
            <a:ext cx="10972800" cy="504056"/>
          </a:xfrm>
        </p:spPr>
        <p:txBody>
          <a:bodyPr/>
          <a:lstStyle/>
          <a:p>
            <a:r>
              <a:rPr lang="ru-RU" dirty="0" smtClean="0"/>
              <a:t>Закон о торговле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352" y="1124745"/>
            <a:ext cx="11593288" cy="5001422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ru-RU" sz="2800" dirty="0" smtClean="0">
                <a:cs typeface="Times New Roman" panose="02020603050405020304" pitchFamily="18" charset="0"/>
              </a:rPr>
              <a:t>нарушение торговой сети ФГУП «</a:t>
            </a:r>
            <a:r>
              <a:rPr lang="ru-RU" sz="2800" dirty="0" err="1" smtClean="0">
                <a:cs typeface="Times New Roman" panose="02020603050405020304" pitchFamily="18" charset="0"/>
              </a:rPr>
              <a:t>Промсервис</a:t>
            </a:r>
            <a:r>
              <a:rPr lang="ru-RU" sz="2800" dirty="0" smtClean="0">
                <a:cs typeface="Times New Roman" panose="02020603050405020304" pitchFamily="18" charset="0"/>
              </a:rPr>
              <a:t>» УФСИН России </a:t>
            </a:r>
          </a:p>
          <a:p>
            <a:pPr marL="0" indent="0" algn="just">
              <a:buNone/>
            </a:pPr>
            <a:r>
              <a:rPr lang="ru-RU" sz="2800" dirty="0" smtClean="0">
                <a:cs typeface="Times New Roman" panose="02020603050405020304" pitchFamily="18" charset="0"/>
              </a:rPr>
              <a:t>(неправомерное заключение договора комиссии);</a:t>
            </a:r>
          </a:p>
          <a:p>
            <a:pPr marL="0" indent="0" algn="just">
              <a:buNone/>
            </a:pPr>
            <a:endParaRPr lang="ru-RU" sz="2800" dirty="0" smtClean="0"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800" dirty="0" smtClean="0">
                <a:cs typeface="Times New Roman" panose="02020603050405020304" pitchFamily="18" charset="0"/>
              </a:rPr>
              <a:t>- </a:t>
            </a:r>
            <a:r>
              <a:rPr lang="ru-RU" sz="2800" dirty="0"/>
              <a:t>мониторинг сайтов торговых сетей, </a:t>
            </a:r>
            <a:r>
              <a:rPr lang="ru-RU" sz="2800" dirty="0" err="1"/>
              <a:t>сельхозтоваропроизводителей</a:t>
            </a:r>
            <a:r>
              <a:rPr lang="ru-RU" sz="2800" dirty="0"/>
              <a:t> и поставщиков продуктов питания в торговые сети на предмет соблюдения требований Закона о торговле в части контроля за размещением на своем сайте в сети Интернет информации об условиях отбора контрагентов для заключения договора поставки и о существенных </a:t>
            </a:r>
            <a:r>
              <a:rPr lang="ru-RU" sz="2800" dirty="0" smtClean="0"/>
              <a:t>условиях договора.</a:t>
            </a:r>
            <a:endParaRPr lang="ru-RU" sz="2800" dirty="0" smtClean="0"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44653-903F-4465-A4E2-74680679A4D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870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27384"/>
            <a:ext cx="10972800" cy="1143000"/>
          </a:xfrm>
        </p:spPr>
        <p:txBody>
          <a:bodyPr/>
          <a:lstStyle/>
          <a:p>
            <a:r>
              <a:rPr lang="ru-RU" sz="2600" b="1" dirty="0"/>
              <a:t>Сумма наложенных и взысканных штрафов ( в млн. руб.)</a:t>
            </a:r>
            <a:br>
              <a:rPr lang="ru-RU" sz="2600" b="1" dirty="0"/>
            </a:br>
            <a:endParaRPr lang="ru-RU" sz="2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44653-903F-4465-A4E2-74680679A4D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41315087"/>
              </p:ext>
            </p:extLst>
          </p:nvPr>
        </p:nvGraphicFramePr>
        <p:xfrm>
          <a:off x="609600" y="1600200"/>
          <a:ext cx="538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3898086"/>
              </p:ext>
            </p:extLst>
          </p:nvPr>
        </p:nvGraphicFramePr>
        <p:xfrm>
          <a:off x="6197600" y="1600200"/>
          <a:ext cx="538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5"/>
          <p:cNvSpPr txBox="1">
            <a:spLocks/>
          </p:cNvSpPr>
          <p:nvPr/>
        </p:nvSpPr>
        <p:spPr bwMode="auto">
          <a:xfrm>
            <a:off x="1487488" y="1288300"/>
            <a:ext cx="3168352" cy="44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000" b="1" kern="0" dirty="0" smtClean="0">
                <a:solidFill>
                  <a:schemeClr val="tx1"/>
                </a:solidFill>
              </a:rPr>
              <a:t>I </a:t>
            </a:r>
            <a:r>
              <a:rPr lang="ru-RU" sz="2000" b="1" kern="0" dirty="0" smtClean="0">
                <a:solidFill>
                  <a:schemeClr val="tx1"/>
                </a:solidFill>
              </a:rPr>
              <a:t>полугодие 2016 года</a:t>
            </a:r>
            <a:endParaRPr lang="ru-RU" sz="2000" kern="0" dirty="0">
              <a:solidFill>
                <a:schemeClr val="tx1"/>
              </a:solidFill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 bwMode="auto">
          <a:xfrm>
            <a:off x="7569666" y="1115616"/>
            <a:ext cx="3112144" cy="7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000" b="1" kern="0" dirty="0" smtClean="0">
                <a:solidFill>
                  <a:schemeClr val="tx1"/>
                </a:solidFill>
              </a:rPr>
              <a:t>I </a:t>
            </a:r>
            <a:r>
              <a:rPr lang="ru-RU" sz="2000" b="1" kern="0" dirty="0" smtClean="0">
                <a:solidFill>
                  <a:schemeClr val="tx1"/>
                </a:solidFill>
              </a:rPr>
              <a:t>полугодие 2017 года</a:t>
            </a:r>
            <a:endParaRPr lang="ru-RU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32315"/>
            <a:ext cx="10972800" cy="653003"/>
          </a:xfrm>
        </p:spPr>
        <p:txBody>
          <a:bodyPr/>
          <a:lstStyle/>
          <a:p>
            <a:r>
              <a:rPr lang="ru-RU" dirty="0" smtClean="0"/>
              <a:t>Судебная </a:t>
            </a:r>
            <a:r>
              <a:rPr lang="ru-RU" dirty="0" smtClean="0"/>
              <a:t>практика</a:t>
            </a:r>
            <a:r>
              <a:rPr lang="en-US" dirty="0" smtClean="0"/>
              <a:t> </a:t>
            </a:r>
            <a:r>
              <a:rPr lang="ru-RU" dirty="0" smtClean="0"/>
              <a:t>(обжалование решений)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44653-903F-4465-A4E2-74680679A4D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38664551"/>
              </p:ext>
            </p:extLst>
          </p:nvPr>
        </p:nvGraphicFramePr>
        <p:xfrm>
          <a:off x="609600" y="2060848"/>
          <a:ext cx="5384800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3219032"/>
              </p:ext>
            </p:extLst>
          </p:nvPr>
        </p:nvGraphicFramePr>
        <p:xfrm>
          <a:off x="6197600" y="1600200"/>
          <a:ext cx="538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5"/>
          <p:cNvSpPr txBox="1">
            <a:spLocks/>
          </p:cNvSpPr>
          <p:nvPr/>
        </p:nvSpPr>
        <p:spPr bwMode="auto">
          <a:xfrm>
            <a:off x="1271464" y="1149315"/>
            <a:ext cx="3168352" cy="44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000" b="1" kern="0" dirty="0" smtClean="0">
                <a:solidFill>
                  <a:schemeClr val="tx1"/>
                </a:solidFill>
              </a:rPr>
              <a:t>I </a:t>
            </a:r>
            <a:r>
              <a:rPr lang="ru-RU" sz="2000" b="1" kern="0" dirty="0" smtClean="0">
                <a:solidFill>
                  <a:schemeClr val="tx1"/>
                </a:solidFill>
              </a:rPr>
              <a:t>полугодие 2016 года</a:t>
            </a:r>
            <a:endParaRPr lang="ru-RU" sz="2000" kern="0" dirty="0">
              <a:solidFill>
                <a:schemeClr val="tx1"/>
              </a:solidFill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 bwMode="auto">
          <a:xfrm>
            <a:off x="7592368" y="980728"/>
            <a:ext cx="3112144" cy="7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000" b="1" kern="0" dirty="0" smtClean="0">
                <a:solidFill>
                  <a:schemeClr val="tx1"/>
                </a:solidFill>
              </a:rPr>
              <a:t>I </a:t>
            </a:r>
            <a:r>
              <a:rPr lang="ru-RU" sz="2000" b="1" kern="0" dirty="0" smtClean="0">
                <a:solidFill>
                  <a:schemeClr val="tx1"/>
                </a:solidFill>
              </a:rPr>
              <a:t>полугодие 2017 года</a:t>
            </a:r>
            <a:endParaRPr lang="ru-RU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32315"/>
            <a:ext cx="10972800" cy="653003"/>
          </a:xfrm>
        </p:spPr>
        <p:txBody>
          <a:bodyPr/>
          <a:lstStyle/>
          <a:p>
            <a:r>
              <a:rPr lang="ru-RU" dirty="0" smtClean="0"/>
              <a:t>Судебная </a:t>
            </a:r>
            <a:r>
              <a:rPr lang="ru-RU" dirty="0" smtClean="0"/>
              <a:t>практика</a:t>
            </a:r>
            <a:r>
              <a:rPr lang="en-US" dirty="0" smtClean="0"/>
              <a:t> </a:t>
            </a:r>
            <a:r>
              <a:rPr lang="ru-RU" dirty="0" smtClean="0"/>
              <a:t>(обжалование постановлений)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44653-903F-4465-A4E2-74680679A4D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54552737"/>
              </p:ext>
            </p:extLst>
          </p:nvPr>
        </p:nvGraphicFramePr>
        <p:xfrm>
          <a:off x="609600" y="2060848"/>
          <a:ext cx="5384800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8154022"/>
              </p:ext>
            </p:extLst>
          </p:nvPr>
        </p:nvGraphicFramePr>
        <p:xfrm>
          <a:off x="6197600" y="1600200"/>
          <a:ext cx="538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5"/>
          <p:cNvSpPr txBox="1">
            <a:spLocks/>
          </p:cNvSpPr>
          <p:nvPr/>
        </p:nvSpPr>
        <p:spPr bwMode="auto">
          <a:xfrm>
            <a:off x="1271464" y="1149315"/>
            <a:ext cx="3168352" cy="44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000" b="1" kern="0" dirty="0" smtClean="0">
                <a:solidFill>
                  <a:schemeClr val="tx1"/>
                </a:solidFill>
              </a:rPr>
              <a:t>I </a:t>
            </a:r>
            <a:r>
              <a:rPr lang="ru-RU" sz="2000" b="1" kern="0" dirty="0" smtClean="0">
                <a:solidFill>
                  <a:schemeClr val="tx1"/>
                </a:solidFill>
              </a:rPr>
              <a:t>полугодие 2016 года</a:t>
            </a:r>
            <a:endParaRPr lang="ru-RU" sz="2000" kern="0" dirty="0">
              <a:solidFill>
                <a:schemeClr val="tx1"/>
              </a:solidFill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 bwMode="auto">
          <a:xfrm>
            <a:off x="7592368" y="980728"/>
            <a:ext cx="3112144" cy="7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000" b="1" kern="0" dirty="0" smtClean="0">
                <a:solidFill>
                  <a:schemeClr val="tx1"/>
                </a:solidFill>
              </a:rPr>
              <a:t>I </a:t>
            </a:r>
            <a:r>
              <a:rPr lang="ru-RU" sz="2000" b="1" kern="0" dirty="0" smtClean="0">
                <a:solidFill>
                  <a:schemeClr val="tx1"/>
                </a:solidFill>
              </a:rPr>
              <a:t>полугодие 2017 года</a:t>
            </a:r>
            <a:endParaRPr lang="ru-RU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395701" y="1700810"/>
            <a:ext cx="55090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 dirty="0">
                <a:solidFill>
                  <a:srgbClr val="333399"/>
                </a:solidFill>
              </a:rPr>
              <a:t>СПАСИБО ЗА ВНИМАНИЕ!</a:t>
            </a:r>
          </a:p>
          <a:p>
            <a:endParaRPr lang="en-US" sz="1800" dirty="0">
              <a:solidFill>
                <a:srgbClr val="333399"/>
              </a:solidFill>
            </a:endParaRPr>
          </a:p>
          <a:p>
            <a:r>
              <a:rPr lang="en-US" sz="1800" dirty="0">
                <a:solidFill>
                  <a:srgbClr val="333399"/>
                </a:solidFill>
              </a:rPr>
              <a:t/>
            </a:r>
            <a:br>
              <a:rPr lang="en-US" sz="1800" dirty="0">
                <a:solidFill>
                  <a:srgbClr val="333399"/>
                </a:solidFill>
              </a:rPr>
            </a:br>
            <a:endParaRPr lang="ru-RU" sz="1800" dirty="0">
              <a:solidFill>
                <a:srgbClr val="333399"/>
              </a:solidFill>
            </a:endParaRPr>
          </a:p>
        </p:txBody>
      </p:sp>
      <p:grpSp>
        <p:nvGrpSpPr>
          <p:cNvPr id="21507" name="Group 11"/>
          <p:cNvGrpSpPr>
            <a:grpSpLocks/>
          </p:cNvGrpSpPr>
          <p:nvPr/>
        </p:nvGrpSpPr>
        <p:grpSpPr bwMode="auto">
          <a:xfrm>
            <a:off x="4552950" y="2456892"/>
            <a:ext cx="4972050" cy="1771650"/>
            <a:chOff x="1676400" y="2743200"/>
            <a:chExt cx="6119445" cy="2362200"/>
          </a:xfrm>
        </p:grpSpPr>
        <p:pic>
          <p:nvPicPr>
            <p:cNvPr id="21515" name="Picture 5" descr="FAS-logo-color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28801" y="2743200"/>
              <a:ext cx="533399" cy="5826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6" name="Picture 6" descr="14098_427100966728_20531316728_5146316_6182604_n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3581400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7" name="Picture 7" descr="twitter_newbird_blue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76400" y="4267200"/>
              <a:ext cx="838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8" name="TextBox 8"/>
            <p:cNvSpPr txBox="1">
              <a:spLocks noChangeArrowheads="1"/>
            </p:cNvSpPr>
            <p:nvPr/>
          </p:nvSpPr>
          <p:spPr bwMode="auto">
            <a:xfrm>
              <a:off x="2536573" y="2819400"/>
              <a:ext cx="3330826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50" dirty="0">
                  <a:solidFill>
                    <a:srgbClr val="333399"/>
                  </a:solidFill>
                </a:rPr>
                <a:t>orenburg.fas.gov.ru</a:t>
              </a:r>
            </a:p>
          </p:txBody>
        </p:sp>
        <p:sp>
          <p:nvSpPr>
            <p:cNvPr id="21519" name="TextBox 9"/>
            <p:cNvSpPr txBox="1">
              <a:spLocks noChangeArrowheads="1"/>
            </p:cNvSpPr>
            <p:nvPr/>
          </p:nvSpPr>
          <p:spPr bwMode="auto">
            <a:xfrm>
              <a:off x="2536573" y="3591580"/>
              <a:ext cx="5259272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250" dirty="0" err="1">
                  <a:solidFill>
                    <a:srgbClr val="333399"/>
                  </a:solidFill>
                </a:rPr>
                <a:t>Ufas</a:t>
              </a:r>
              <a:r>
                <a:rPr lang="en-US" sz="2250" dirty="0">
                  <a:solidFill>
                    <a:srgbClr val="333399"/>
                  </a:solidFill>
                </a:rPr>
                <a:t>-Po-</a:t>
              </a:r>
              <a:r>
                <a:rPr lang="en-US" sz="2250" dirty="0" err="1">
                  <a:solidFill>
                    <a:srgbClr val="333399"/>
                  </a:solidFill>
                </a:rPr>
                <a:t>Orenburgskoy</a:t>
              </a:r>
              <a:r>
                <a:rPr lang="en-US" sz="2250" dirty="0">
                  <a:solidFill>
                    <a:srgbClr val="333399"/>
                  </a:solidFill>
                </a:rPr>
                <a:t>-</a:t>
              </a:r>
              <a:r>
                <a:rPr lang="en-US" sz="2250" dirty="0" err="1">
                  <a:solidFill>
                    <a:srgbClr val="333399"/>
                  </a:solidFill>
                </a:rPr>
                <a:t>Oblasti</a:t>
              </a:r>
              <a:endParaRPr lang="en-US" sz="2250" dirty="0">
                <a:solidFill>
                  <a:srgbClr val="333399"/>
                </a:solidFill>
              </a:endParaRPr>
            </a:p>
          </p:txBody>
        </p:sp>
        <p:sp>
          <p:nvSpPr>
            <p:cNvPr id="21520" name="TextBox 10"/>
            <p:cNvSpPr txBox="1">
              <a:spLocks noChangeArrowheads="1"/>
            </p:cNvSpPr>
            <p:nvPr/>
          </p:nvSpPr>
          <p:spPr bwMode="auto">
            <a:xfrm>
              <a:off x="2536573" y="4343400"/>
              <a:ext cx="2598135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250" dirty="0">
                <a:solidFill>
                  <a:srgbClr val="333399"/>
                </a:solidFill>
              </a:endParaRPr>
            </a:p>
          </p:txBody>
        </p:sp>
      </p:grpSp>
      <p:pic>
        <p:nvPicPr>
          <p:cNvPr id="21513" name="Picture 2" descr="Вконтакт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1846" y="4455115"/>
            <a:ext cx="432197" cy="43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Прямоугольник 12"/>
          <p:cNvSpPr>
            <a:spLocks noChangeArrowheads="1"/>
          </p:cNvSpPr>
          <p:nvPr/>
        </p:nvSpPr>
        <p:spPr bwMode="auto">
          <a:xfrm>
            <a:off x="5339918" y="4509120"/>
            <a:ext cx="1367011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50" dirty="0" err="1">
                <a:solidFill>
                  <a:srgbClr val="333399"/>
                </a:solidFill>
              </a:rPr>
              <a:t>orenufas</a:t>
            </a:r>
            <a:endParaRPr lang="ru-RU" sz="2250" dirty="0">
              <a:solidFill>
                <a:srgbClr val="33339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39917" y="3753036"/>
            <a:ext cx="148585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 err="1">
                <a:solidFill>
                  <a:srgbClr val="333399"/>
                </a:solidFill>
              </a:rPr>
              <a:t>OrenUFAS</a:t>
            </a:r>
            <a:endParaRPr lang="ru-RU" sz="21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504056"/>
          </a:xfrm>
        </p:spPr>
        <p:txBody>
          <a:bodyPr/>
          <a:lstStyle/>
          <a:p>
            <a:pPr lvl="0">
              <a:defRPr/>
            </a:pPr>
            <a:r>
              <a:rPr lang="ru-RU" sz="2400" b="1" dirty="0">
                <a:solidFill>
                  <a:schemeClr val="accent2"/>
                </a:solidFill>
              </a:rPr>
              <a:t>Количество </a:t>
            </a:r>
            <a:r>
              <a:rPr lang="ru-RU" sz="2400" b="1" dirty="0" smtClean="0">
                <a:solidFill>
                  <a:schemeClr val="accent2"/>
                </a:solidFill>
              </a:rPr>
              <a:t>рассмотренных заявлений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CFFD7-1A93-4CE7-A7AD-7634ABC3A38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aphicFrame>
        <p:nvGraphicFramePr>
          <p:cNvPr id="9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4057237"/>
              </p:ext>
            </p:extLst>
          </p:nvPr>
        </p:nvGraphicFramePr>
        <p:xfrm>
          <a:off x="451272" y="1916832"/>
          <a:ext cx="538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41212560"/>
              </p:ext>
            </p:extLst>
          </p:nvPr>
        </p:nvGraphicFramePr>
        <p:xfrm>
          <a:off x="5951984" y="2048268"/>
          <a:ext cx="6048672" cy="4453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5"/>
          <p:cNvSpPr txBox="1">
            <a:spLocks/>
          </p:cNvSpPr>
          <p:nvPr/>
        </p:nvSpPr>
        <p:spPr bwMode="auto">
          <a:xfrm>
            <a:off x="1487488" y="1711523"/>
            <a:ext cx="3312368" cy="55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000" b="1" kern="0" dirty="0" smtClean="0">
                <a:solidFill>
                  <a:schemeClr val="tx1"/>
                </a:solidFill>
              </a:rPr>
              <a:t>I </a:t>
            </a:r>
            <a:r>
              <a:rPr lang="ru-RU" sz="2000" b="1" kern="0" dirty="0" smtClean="0">
                <a:solidFill>
                  <a:schemeClr val="tx1"/>
                </a:solidFill>
              </a:rPr>
              <a:t>полугодие 2016 года</a:t>
            </a:r>
            <a:endParaRPr lang="ru-RU" sz="2000" kern="0" dirty="0">
              <a:solidFill>
                <a:schemeClr val="tx1"/>
              </a:solidFill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 bwMode="auto">
          <a:xfrm>
            <a:off x="7627404" y="1711523"/>
            <a:ext cx="3293132" cy="55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000" b="1" kern="0" dirty="0" smtClean="0">
                <a:solidFill>
                  <a:schemeClr val="tx1"/>
                </a:solidFill>
              </a:rPr>
              <a:t>I </a:t>
            </a:r>
            <a:r>
              <a:rPr lang="ru-RU" sz="2000" b="1" kern="0" dirty="0" smtClean="0">
                <a:solidFill>
                  <a:schemeClr val="tx1"/>
                </a:solidFill>
              </a:rPr>
              <a:t>полугодие 2017 года</a:t>
            </a:r>
            <a:endParaRPr lang="ru-RU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3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608" y="44624"/>
            <a:ext cx="10972800" cy="508918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2"/>
                </a:solidFill>
              </a:rPr>
              <a:t>Количество возбужденных дел, выявленных нарушений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44653-903F-4465-A4E2-74680679A4D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01773887"/>
              </p:ext>
            </p:extLst>
          </p:nvPr>
        </p:nvGraphicFramePr>
        <p:xfrm>
          <a:off x="479376" y="1323253"/>
          <a:ext cx="51983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5"/>
          <p:cNvSpPr txBox="1">
            <a:spLocks/>
          </p:cNvSpPr>
          <p:nvPr/>
        </p:nvSpPr>
        <p:spPr bwMode="auto">
          <a:xfrm>
            <a:off x="1775520" y="1473348"/>
            <a:ext cx="3456384" cy="55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000" b="1" kern="0" dirty="0" smtClean="0">
                <a:solidFill>
                  <a:schemeClr val="tx1"/>
                </a:solidFill>
              </a:rPr>
              <a:t>I </a:t>
            </a:r>
            <a:r>
              <a:rPr lang="ru-RU" sz="2000" b="1" kern="0" dirty="0" smtClean="0">
                <a:solidFill>
                  <a:schemeClr val="tx1"/>
                </a:solidFill>
              </a:rPr>
              <a:t>полугодие 2016 года</a:t>
            </a:r>
            <a:endParaRPr lang="ru-RU" sz="2000" kern="0" dirty="0">
              <a:solidFill>
                <a:schemeClr val="tx1"/>
              </a:solidFill>
            </a:endParaRPr>
          </a:p>
        </p:txBody>
      </p:sp>
      <p:sp>
        <p:nvSpPr>
          <p:cNvPr id="11" name="Заголовок 5"/>
          <p:cNvSpPr txBox="1">
            <a:spLocks/>
          </p:cNvSpPr>
          <p:nvPr/>
        </p:nvSpPr>
        <p:spPr bwMode="auto">
          <a:xfrm>
            <a:off x="6539880" y="1473661"/>
            <a:ext cx="3802632" cy="55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000" b="1" kern="0" dirty="0" smtClean="0">
                <a:solidFill>
                  <a:schemeClr val="tx1"/>
                </a:solidFill>
              </a:rPr>
              <a:t>I </a:t>
            </a:r>
            <a:r>
              <a:rPr lang="ru-RU" sz="2000" b="1" kern="0" dirty="0" smtClean="0">
                <a:solidFill>
                  <a:schemeClr val="tx1"/>
                </a:solidFill>
              </a:rPr>
              <a:t>полугодие 2017 года</a:t>
            </a:r>
            <a:endParaRPr lang="ru-RU" sz="2000" kern="0" dirty="0">
              <a:solidFill>
                <a:schemeClr val="tx1"/>
              </a:solidFill>
            </a:endParaRPr>
          </a:p>
        </p:txBody>
      </p:sp>
      <p:graphicFrame>
        <p:nvGraphicFramePr>
          <p:cNvPr id="9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670101"/>
              </p:ext>
            </p:extLst>
          </p:nvPr>
        </p:nvGraphicFramePr>
        <p:xfrm>
          <a:off x="6312024" y="1323253"/>
          <a:ext cx="51983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55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504056"/>
          </a:xfrm>
        </p:spPr>
        <p:txBody>
          <a:bodyPr/>
          <a:lstStyle/>
          <a:p>
            <a:pPr lvl="0">
              <a:defRPr/>
            </a:pPr>
            <a:r>
              <a:rPr lang="ru-RU" sz="2400" b="1" dirty="0">
                <a:solidFill>
                  <a:schemeClr val="accent2"/>
                </a:solidFill>
              </a:rPr>
              <a:t>Количество </a:t>
            </a:r>
            <a:r>
              <a:rPr lang="ru-RU" sz="2400" b="1" dirty="0" smtClean="0">
                <a:solidFill>
                  <a:schemeClr val="accent2"/>
                </a:solidFill>
              </a:rPr>
              <a:t>выданных и </a:t>
            </a:r>
            <a:r>
              <a:rPr lang="ru-RU" sz="2400" b="1" dirty="0">
                <a:solidFill>
                  <a:schemeClr val="accent2"/>
                </a:solidFill>
              </a:rPr>
              <a:t>исполненных </a:t>
            </a:r>
            <a:r>
              <a:rPr lang="ru-RU" sz="2400" b="1" dirty="0" smtClean="0">
                <a:solidFill>
                  <a:schemeClr val="accent2"/>
                </a:solidFill>
              </a:rPr>
              <a:t>предупреждений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CFFD7-1A93-4CE7-A7AD-7634ABC3A38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9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35886908"/>
              </p:ext>
            </p:extLst>
          </p:nvPr>
        </p:nvGraphicFramePr>
        <p:xfrm>
          <a:off x="624396" y="1988840"/>
          <a:ext cx="538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88196650"/>
              </p:ext>
            </p:extLst>
          </p:nvPr>
        </p:nvGraphicFramePr>
        <p:xfrm>
          <a:off x="6312024" y="2048268"/>
          <a:ext cx="5270376" cy="4453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5"/>
          <p:cNvSpPr txBox="1">
            <a:spLocks/>
          </p:cNvSpPr>
          <p:nvPr/>
        </p:nvSpPr>
        <p:spPr bwMode="auto">
          <a:xfrm>
            <a:off x="1559496" y="1711523"/>
            <a:ext cx="3240360" cy="55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000" b="1" kern="0" dirty="0" smtClean="0">
                <a:solidFill>
                  <a:schemeClr val="tx1"/>
                </a:solidFill>
              </a:rPr>
              <a:t>I </a:t>
            </a:r>
            <a:r>
              <a:rPr lang="ru-RU" sz="2000" b="1" kern="0" dirty="0" smtClean="0">
                <a:solidFill>
                  <a:schemeClr val="tx1"/>
                </a:solidFill>
              </a:rPr>
              <a:t>полугодие 2016 года</a:t>
            </a:r>
            <a:endParaRPr lang="ru-RU" sz="2000" kern="0" dirty="0">
              <a:solidFill>
                <a:schemeClr val="tx1"/>
              </a:solidFill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 bwMode="auto">
          <a:xfrm>
            <a:off x="7968208" y="1711523"/>
            <a:ext cx="3149116" cy="55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000" b="1" kern="0" dirty="0" smtClean="0">
                <a:solidFill>
                  <a:schemeClr val="tx1"/>
                </a:solidFill>
              </a:rPr>
              <a:t>I </a:t>
            </a:r>
            <a:r>
              <a:rPr lang="ru-RU" sz="2000" b="1" kern="0" dirty="0" smtClean="0">
                <a:solidFill>
                  <a:schemeClr val="tx1"/>
                </a:solidFill>
              </a:rPr>
              <a:t>полугодие 2017 год</a:t>
            </a:r>
            <a:endParaRPr lang="ru-RU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78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379"/>
            <a:ext cx="10972800" cy="504056"/>
          </a:xfrm>
        </p:spPr>
        <p:txBody>
          <a:bodyPr/>
          <a:lstStyle/>
          <a:p>
            <a:r>
              <a:rPr lang="ru-RU" dirty="0" smtClean="0"/>
              <a:t>Картельные сговоры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352" y="1600203"/>
            <a:ext cx="1159328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5 дел</a:t>
            </a:r>
            <a:endParaRPr lang="ru-RU" sz="2800" dirty="0"/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рынок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поставки медицинских изделий (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тест-полосок для определения концентрации глюкозы и холестерина в крови; наборы реагентов для диагностики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ВИЧ</a:t>
            </a:r>
            <a:r>
              <a:rPr lang="ru-RU" sz="2800" dirty="0" smtClean="0"/>
              <a:t>;</a:t>
            </a:r>
          </a:p>
          <a:p>
            <a:pPr algn="just">
              <a:buFontTx/>
              <a:buChar char="-"/>
            </a:pPr>
            <a:endParaRPr lang="ru-RU" sz="2800" dirty="0" smtClean="0"/>
          </a:p>
          <a:p>
            <a:pPr algn="just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материалы для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диагностической лаборатории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техника.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44653-903F-4465-A4E2-74680679A4D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3068960"/>
            <a:ext cx="4622304" cy="346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5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1484784"/>
            <a:ext cx="6683793" cy="4725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0379"/>
            <a:ext cx="10972800" cy="504056"/>
          </a:xfrm>
        </p:spPr>
        <p:txBody>
          <a:bodyPr/>
          <a:lstStyle/>
          <a:p>
            <a:r>
              <a:rPr lang="ru-RU" dirty="0" smtClean="0"/>
              <a:t>Недобросовестная конкуренция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3352" y="1600203"/>
            <a:ext cx="1159328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дела – 07-16-154/2016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Ответчик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ООО «Уральский источник»;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– ч.1.ст.14.6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135-ФЗ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 – более 2-х миллионов;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44653-903F-4465-A4E2-74680679A4D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044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44624"/>
            <a:ext cx="10972800" cy="504056"/>
          </a:xfrm>
        </p:spPr>
        <p:txBody>
          <a:bodyPr/>
          <a:lstStyle/>
          <a:p>
            <a:pPr lvl="0">
              <a:defRPr/>
            </a:pPr>
            <a:r>
              <a:rPr lang="ru-RU" sz="2400" b="1" dirty="0" smtClean="0">
                <a:solidFill>
                  <a:schemeClr val="accent2"/>
                </a:solidFill>
              </a:rPr>
              <a:t>Контроль органов власти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1CFFD7-1A93-4CE7-A7AD-7634ABC3A38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9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79975749"/>
              </p:ext>
            </p:extLst>
          </p:nvPr>
        </p:nvGraphicFramePr>
        <p:xfrm>
          <a:off x="624396" y="1988840"/>
          <a:ext cx="538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129189"/>
              </p:ext>
            </p:extLst>
          </p:nvPr>
        </p:nvGraphicFramePr>
        <p:xfrm>
          <a:off x="6312024" y="2048268"/>
          <a:ext cx="5270376" cy="4453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5"/>
          <p:cNvSpPr txBox="1">
            <a:spLocks/>
          </p:cNvSpPr>
          <p:nvPr/>
        </p:nvSpPr>
        <p:spPr bwMode="auto">
          <a:xfrm>
            <a:off x="1559496" y="1711523"/>
            <a:ext cx="3240360" cy="55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000" b="1" kern="0" dirty="0" smtClean="0">
                <a:solidFill>
                  <a:schemeClr val="tx1"/>
                </a:solidFill>
              </a:rPr>
              <a:t>I </a:t>
            </a:r>
            <a:r>
              <a:rPr lang="ru-RU" sz="2000" b="1" kern="0" dirty="0" smtClean="0">
                <a:solidFill>
                  <a:schemeClr val="tx1"/>
                </a:solidFill>
              </a:rPr>
              <a:t>полугодие 2016 года</a:t>
            </a:r>
            <a:endParaRPr lang="ru-RU" sz="2000" kern="0" dirty="0">
              <a:solidFill>
                <a:schemeClr val="tx1"/>
              </a:solidFill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 bwMode="auto">
          <a:xfrm>
            <a:off x="7968208" y="1711523"/>
            <a:ext cx="3149116" cy="55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000" b="1" kern="0" dirty="0" smtClean="0">
                <a:solidFill>
                  <a:schemeClr val="tx1"/>
                </a:solidFill>
              </a:rPr>
              <a:t>I </a:t>
            </a:r>
            <a:r>
              <a:rPr lang="ru-RU" sz="2000" b="1" kern="0" dirty="0" smtClean="0">
                <a:solidFill>
                  <a:schemeClr val="tx1"/>
                </a:solidFill>
              </a:rPr>
              <a:t>полугодие 2017 год</a:t>
            </a:r>
            <a:endParaRPr lang="ru-RU" sz="2000" kern="0" dirty="0">
              <a:solidFill>
                <a:schemeClr val="tx1"/>
              </a:solidFill>
            </a:endParaRPr>
          </a:p>
        </p:txBody>
      </p:sp>
      <p:sp>
        <p:nvSpPr>
          <p:cNvPr id="11" name="Заголовок 5"/>
          <p:cNvSpPr txBox="1">
            <a:spLocks/>
          </p:cNvSpPr>
          <p:nvPr/>
        </p:nvSpPr>
        <p:spPr bwMode="auto">
          <a:xfrm>
            <a:off x="624396" y="1123812"/>
            <a:ext cx="109728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ru-RU" sz="2000" b="1" kern="0" dirty="0" smtClean="0">
                <a:solidFill>
                  <a:schemeClr val="tx1"/>
                </a:solidFill>
              </a:rPr>
              <a:t>Количество выданных и исполненных предписаний</a:t>
            </a:r>
            <a:endParaRPr lang="ru-RU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116632"/>
            <a:ext cx="10972800" cy="456084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2"/>
                </a:solidFill>
              </a:rPr>
              <a:t>Работа </a:t>
            </a:r>
            <a:r>
              <a:rPr lang="ru-RU" sz="2800" dirty="0">
                <a:solidFill>
                  <a:schemeClr val="accent2"/>
                </a:solidFill>
              </a:rPr>
              <a:t>по выявлению нарушений законодательства о рекламе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44653-903F-4465-A4E2-74680679A4D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7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4931708"/>
              </p:ext>
            </p:extLst>
          </p:nvPr>
        </p:nvGraphicFramePr>
        <p:xfrm>
          <a:off x="609600" y="1600200"/>
          <a:ext cx="538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0110474"/>
              </p:ext>
            </p:extLst>
          </p:nvPr>
        </p:nvGraphicFramePr>
        <p:xfrm>
          <a:off x="6197600" y="1600200"/>
          <a:ext cx="538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 bwMode="auto">
          <a:xfrm>
            <a:off x="1316527" y="1473348"/>
            <a:ext cx="3168352" cy="55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000" b="1" kern="0" dirty="0" smtClean="0">
                <a:solidFill>
                  <a:schemeClr val="tx1"/>
                </a:solidFill>
              </a:rPr>
              <a:t>I </a:t>
            </a:r>
            <a:r>
              <a:rPr lang="ru-RU" sz="2000" b="1" kern="0" dirty="0" smtClean="0">
                <a:solidFill>
                  <a:schemeClr val="tx1"/>
                </a:solidFill>
              </a:rPr>
              <a:t>полугодие 2016 года</a:t>
            </a:r>
            <a:endParaRPr lang="ru-RU" sz="2000" kern="0" dirty="0">
              <a:solidFill>
                <a:schemeClr val="tx1"/>
              </a:solidFill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 bwMode="auto">
          <a:xfrm>
            <a:off x="6816080" y="1473348"/>
            <a:ext cx="3672408" cy="55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000" b="1" kern="0" dirty="0" smtClean="0">
                <a:solidFill>
                  <a:schemeClr val="tx1"/>
                </a:solidFill>
              </a:rPr>
              <a:t>I </a:t>
            </a:r>
            <a:r>
              <a:rPr lang="ru-RU" sz="2000" b="1" kern="0" dirty="0" smtClean="0">
                <a:solidFill>
                  <a:schemeClr val="tx1"/>
                </a:solidFill>
              </a:rPr>
              <a:t>полугодие 2017 года</a:t>
            </a:r>
            <a:endParaRPr lang="ru-RU" sz="20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88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44731"/>
            <a:ext cx="10972800" cy="1139378"/>
          </a:xfrm>
        </p:spPr>
        <p:txBody>
          <a:bodyPr/>
          <a:lstStyle/>
          <a:p>
            <a:r>
              <a:rPr lang="ru-RU" b="1" dirty="0" smtClean="0"/>
              <a:t>Контроль закупок 223-ФЗ</a:t>
            </a:r>
            <a:r>
              <a:rPr lang="ru-RU" sz="2100" b="1" dirty="0"/>
              <a:t/>
            </a:r>
            <a:br>
              <a:rPr lang="ru-RU" sz="2100" b="1" dirty="0"/>
            </a:br>
            <a:endParaRPr lang="ru-RU" sz="21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44653-903F-4465-A4E2-74680679A4D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6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5468865"/>
              </p:ext>
            </p:extLst>
          </p:nvPr>
        </p:nvGraphicFramePr>
        <p:xfrm>
          <a:off x="407368" y="1761828"/>
          <a:ext cx="5198368" cy="436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5"/>
          <p:cNvSpPr txBox="1">
            <a:spLocks/>
          </p:cNvSpPr>
          <p:nvPr/>
        </p:nvSpPr>
        <p:spPr bwMode="auto">
          <a:xfrm>
            <a:off x="1631504" y="1156275"/>
            <a:ext cx="3528392" cy="44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I </a:t>
            </a:r>
            <a:r>
              <a:rPr lang="ru-RU" sz="2000" b="1" kern="0" dirty="0" smtClean="0">
                <a:solidFill>
                  <a:srgbClr val="000000"/>
                </a:solidFill>
              </a:rPr>
              <a:t>полугодие 2016 года</a:t>
            </a:r>
            <a:endParaRPr lang="ru-RU" sz="2000" kern="0" dirty="0">
              <a:solidFill>
                <a:srgbClr val="000000"/>
              </a:solidFill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 bwMode="auto">
          <a:xfrm>
            <a:off x="7248128" y="987688"/>
            <a:ext cx="4032448" cy="7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2000" b="1" kern="0" dirty="0" smtClean="0">
                <a:solidFill>
                  <a:srgbClr val="000000"/>
                </a:solidFill>
              </a:rPr>
              <a:t>I </a:t>
            </a:r>
            <a:r>
              <a:rPr lang="ru-RU" sz="2000" b="1" kern="0" dirty="0" smtClean="0">
                <a:solidFill>
                  <a:srgbClr val="000000"/>
                </a:solidFill>
              </a:rPr>
              <a:t>полугодие 2017 года</a:t>
            </a:r>
            <a:endParaRPr lang="ru-RU" sz="2000" kern="0" dirty="0">
              <a:solidFill>
                <a:srgbClr val="000000"/>
              </a:solidFill>
            </a:endParaRPr>
          </a:p>
        </p:txBody>
      </p:sp>
      <p:graphicFrame>
        <p:nvGraphicFramePr>
          <p:cNvPr id="10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129971"/>
              </p:ext>
            </p:extLst>
          </p:nvPr>
        </p:nvGraphicFramePr>
        <p:xfrm>
          <a:off x="6197600" y="1837924"/>
          <a:ext cx="5198368" cy="436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24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27802</TotalTime>
  <Words>354</Words>
  <Application>Microsoft Office PowerPoint</Application>
  <PresentationFormat>Широкоэкранный</PresentationFormat>
  <Paragraphs>99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ＭＳ Ｐゴシック</vt:lpstr>
      <vt:lpstr>ＭＳ Ｐゴシック</vt:lpstr>
      <vt:lpstr>Arial</vt:lpstr>
      <vt:lpstr>Calibri</vt:lpstr>
      <vt:lpstr>Times New Roman</vt:lpstr>
      <vt:lpstr>Оформление по умолчанию</vt:lpstr>
      <vt:lpstr>Презентация PowerPoint</vt:lpstr>
      <vt:lpstr>Количество рассмотренных заявлений</vt:lpstr>
      <vt:lpstr>Количество возбужденных дел, выявленных нарушений</vt:lpstr>
      <vt:lpstr>Количество выданных и исполненных предупреждений</vt:lpstr>
      <vt:lpstr>Картельные сговоры</vt:lpstr>
      <vt:lpstr>Недобросовестная конкуренция</vt:lpstr>
      <vt:lpstr>Контроль органов власти</vt:lpstr>
      <vt:lpstr>Работа по выявлению нарушений законодательства о рекламе</vt:lpstr>
      <vt:lpstr>Контроль закупок 223-ФЗ </vt:lpstr>
      <vt:lpstr>Контроль закупок 44-ФЗ</vt:lpstr>
      <vt:lpstr>Закон о торговле</vt:lpstr>
      <vt:lpstr>Сумма наложенных и взысканных штрафов ( в млн. руб.) </vt:lpstr>
      <vt:lpstr>Судебная практика (обжалование решений) </vt:lpstr>
      <vt:lpstr>Судебная практика (обжалование постановлений) 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Ю.Слюсарева;Р.Мустакимова</dc:creator>
  <cp:lastModifiedBy>master</cp:lastModifiedBy>
  <cp:revision>1742</cp:revision>
  <cp:lastPrinted>2017-09-05T05:32:25Z</cp:lastPrinted>
  <dcterms:created xsi:type="dcterms:W3CDTF">2011-08-24T07:02:51Z</dcterms:created>
  <dcterms:modified xsi:type="dcterms:W3CDTF">2017-09-05T05:32:51Z</dcterms:modified>
</cp:coreProperties>
</file>