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416" r:id="rId2"/>
    <p:sldId id="508" r:id="rId3"/>
    <p:sldId id="509" r:id="rId4"/>
    <p:sldId id="520" r:id="rId5"/>
    <p:sldId id="510" r:id="rId6"/>
    <p:sldId id="511" r:id="rId7"/>
    <p:sldId id="519" r:id="rId8"/>
    <p:sldId id="512" r:id="rId9"/>
    <p:sldId id="513" r:id="rId10"/>
    <p:sldId id="514" r:id="rId11"/>
    <p:sldId id="518" r:id="rId12"/>
    <p:sldId id="517" r:id="rId13"/>
    <p:sldId id="521" r:id="rId14"/>
    <p:sldId id="522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417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ktika23_3" initials="p" lastIdx="1" clrIdx="0">
    <p:extLst>
      <p:ext uri="{19B8F6BF-5375-455C-9EA6-DF929625EA0E}">
        <p15:presenceInfo xmlns:p15="http://schemas.microsoft.com/office/powerpoint/2012/main" userId="S-1-5-21-1946519835-3947329076-1904122579-244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260"/>
    <a:srgbClr val="333399"/>
    <a:srgbClr val="468686"/>
    <a:srgbClr val="FF3300"/>
    <a:srgbClr val="0099FF"/>
    <a:srgbClr val="BEAB1C"/>
    <a:srgbClr val="008080"/>
    <a:srgbClr val="0033CC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72076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>
            <a:lvl1pPr defTabSz="93162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30" y="1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>
            <a:lvl1pPr algn="r" defTabSz="93162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3437"/>
            <a:ext cx="5439101" cy="446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67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defTabSz="93162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30" y="9430067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algn="r" defTabSz="931621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FE0FF2C-AFEC-4CB3-9C46-E0B715276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33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17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89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61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33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05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77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8237A7-3085-4B47-A621-7B3C1B9DA859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53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17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89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61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33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05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77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53F81C-BA2E-48C9-A4C4-897B69C7D22B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27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17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89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61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33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05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77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B79909-19AE-4D02-AB36-42D54A1C1F58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81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17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89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61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33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05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77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4D6C3B-73BE-4656-B537-F3DF735D7594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90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17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8988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61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33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05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7788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A9CA78-37AB-4D4A-BD39-DFDC36249E12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33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2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2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0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F703-4532-4E2B-8425-EA58B56F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0064-1533-4F87-94C1-2E2381DE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B5C0-AF4C-4AFB-8915-F6AA53C39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E5C9-171C-404D-8D40-5F38D915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9216-3F01-4CEA-A3E7-35FC2405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FFD7-1A93-4CE7-A7AD-7634ABC3A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2498-87AA-463A-BF7D-93F3EFFBE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4653-903F-4465-A4E2-74680679A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BE0D-53E8-4BB9-A9AC-830199A9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D450-3600-43EB-B45B-BCE02444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F651-7498-4248-9A16-F0EFECBDC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3566-B83F-472C-94F7-F224BC43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69EA-42E5-48B2-BF19-6EF5E6F3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400E78A-586E-4884-BF14-F2E05382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98AE4A40BB2CCFAE7C6622256DD8F9C04F900CCEB8FEDE10609A353597F2D279E7EB6574B8B331629s1L" TargetMode="External"/><Relationship Id="rId2" Type="http://schemas.openxmlformats.org/officeDocument/2006/relationships/hyperlink" Target="consultantplus://offline/ref=B98AE4A40BB2CCFAE7C6622256DD8F9C04F900CCEB8FEDE10609A353597F2D279E7EB6574B8B331629sE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B98AE4A40BB2CCFAE7C6622256DD8F9C04F900CCEB8FEDE10609A353597F2D279E7EB6574B8B311A29s9L" TargetMode="External"/><Relationship Id="rId4" Type="http://schemas.openxmlformats.org/officeDocument/2006/relationships/hyperlink" Target="consultantplus://offline/ref=B98AE4A40BB2CCFAE7C6622256DD8F9C04F900CCEB8FEDE10609A353597F2D279E7EB6574B28sB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63AB374FA15D704E7C317F927F480ABFD59999B2DBE0B650F76E6247D52A262CD88A522C4IF31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63AB374FA15D704E7C317F927F480ABFD59999B2DBE0B650F76E6247DI532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728444" y="2722917"/>
            <a:ext cx="8172908" cy="259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Правоприменительная практика законодательства о рекламе Оренбургского УФАС России</a:t>
            </a: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4253687" y="6298287"/>
            <a:ext cx="1122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00" dirty="0">
                <a:solidFill>
                  <a:srgbClr val="008080"/>
                </a:solidFill>
                <a:ea typeface="ＭＳ Ｐゴシック" pitchFamily="34" charset="-128"/>
              </a:rPr>
              <a:t>Оренбург </a:t>
            </a:r>
            <a:r>
              <a:rPr lang="ru-RU" sz="900" dirty="0" smtClean="0">
                <a:solidFill>
                  <a:srgbClr val="008080"/>
                </a:solidFill>
                <a:ea typeface="ＭＳ Ｐゴシック" pitchFamily="34" charset="-128"/>
              </a:rPr>
              <a:t>20167г</a:t>
            </a:r>
            <a:r>
              <a:rPr lang="ru-RU" sz="900" dirty="0">
                <a:solidFill>
                  <a:srgbClr val="008080"/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2249742" y="5035496"/>
            <a:ext cx="6429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200" dirty="0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837764" y="6021288"/>
            <a:ext cx="31647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rgbClr val="008080"/>
                </a:solidFill>
                <a:ea typeface="ＭＳ Ｐゴシック" pitchFamily="34" charset="-128"/>
              </a:rPr>
              <a:t>докладчик: </a:t>
            </a:r>
            <a:r>
              <a:rPr lang="ru-RU" sz="1200" dirty="0" err="1" smtClean="0">
                <a:solidFill>
                  <a:srgbClr val="008080"/>
                </a:solidFill>
                <a:ea typeface="ＭＳ Ｐゴシック" pitchFamily="34" charset="-128"/>
              </a:rPr>
              <a:t>Кашкарова</a:t>
            </a:r>
            <a:r>
              <a:rPr lang="ru-RU" sz="1200" dirty="0" smtClean="0">
                <a:solidFill>
                  <a:srgbClr val="008080"/>
                </a:solidFill>
                <a:ea typeface="ＭＳ Ｐゴシック" pitchFamily="34" charset="-128"/>
              </a:rPr>
              <a:t> Оксана Сергеевна</a:t>
            </a:r>
            <a:endParaRPr lang="ru-RU" sz="1200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2051720" y="980728"/>
            <a:ext cx="4752528" cy="490066"/>
          </a:xfrm>
        </p:spPr>
        <p:txBody>
          <a:bodyPr/>
          <a:lstStyle/>
          <a:p>
            <a:pPr>
              <a:defRPr/>
            </a:pPr>
            <a:r>
              <a:rPr lang="ru-RU" altLang="ru-RU" sz="2100" b="1" dirty="0" smtClean="0"/>
              <a:t>Не допускается:</a:t>
            </a:r>
            <a:br>
              <a:rPr lang="ru-RU" altLang="ru-RU" sz="2100" b="1" dirty="0" smtClean="0"/>
            </a:br>
            <a:r>
              <a:rPr lang="ru-RU" altLang="ru-RU" sz="2100" b="1" dirty="0" smtClean="0"/>
              <a:t>(ч.13, ч.14 ст.28 ФЗ «О рекламе»</a:t>
            </a:r>
            <a:endParaRPr lang="ru-RU" altLang="ru-RU" sz="2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641433"/>
              </p:ext>
            </p:extLst>
          </p:nvPr>
        </p:nvGraphicFramePr>
        <p:xfrm>
          <a:off x="539552" y="1700808"/>
          <a:ext cx="822960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ч.13</a:t>
                      </a:r>
                      <a:endParaRPr lang="ru-RU" sz="16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ч.14</a:t>
                      </a:r>
                      <a:endParaRPr lang="ru-RU" sz="16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Реклама услуг по предоставлению потребительских займов лицами, не осуществляющими профессиональную деятельность по предоставлению потребительских займов в соответствии с Федеральным законом "О потребительском кредите (займе)"</a:t>
                      </a:r>
                    </a:p>
                    <a:p>
                      <a:endParaRPr lang="ru-RU" sz="16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Реклама финансовых услуг/финансовой деятельности оказываемых лицами, не имеющими соответствующие лицензии, разрешения, аккредитации либо не включенными в соответствующий реестр или не являющимися членами соответствующих саморегулируемых организаций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509D68-2E3C-4F15-870B-0597D2E23732}" type="slidenum">
              <a:rPr lang="ru-RU" altLang="ru-RU" sz="120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z="2800" dirty="0" smtClean="0"/>
              <a:t>Ответственность за нарушение </a:t>
            </a:r>
            <a:br>
              <a:rPr lang="ru-RU" sz="2800" dirty="0" smtClean="0"/>
            </a:br>
            <a:r>
              <a:rPr lang="ru-RU" sz="2800" dirty="0" smtClean="0"/>
              <a:t>ст.28 ФЗ «О рекламе»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313AB-A213-40CF-BA92-70882813519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" y="2636912"/>
            <a:ext cx="36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33399"/>
                </a:solidFill>
              </a:rPr>
              <a:t>Рекламодатель</a:t>
            </a:r>
          </a:p>
          <a:p>
            <a:pPr algn="ctr"/>
            <a:endParaRPr lang="ru-RU" sz="2000" dirty="0" smtClean="0">
              <a:solidFill>
                <a:srgbClr val="333399"/>
              </a:solidFill>
            </a:endParaRPr>
          </a:p>
          <a:p>
            <a:pPr algn="ctr"/>
            <a:r>
              <a:rPr lang="ru-RU" sz="2000" dirty="0" smtClean="0">
                <a:solidFill>
                  <a:srgbClr val="333399"/>
                </a:solidFill>
              </a:rPr>
              <a:t>Ст. 28 ФЗ «О рекламе»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264522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333399"/>
                </a:solidFill>
              </a:rPr>
              <a:t>Рекламораспространитель</a:t>
            </a:r>
            <a:endParaRPr lang="ru-RU" sz="2000" dirty="0" smtClean="0">
              <a:solidFill>
                <a:srgbClr val="333399"/>
              </a:solidFill>
            </a:endParaRPr>
          </a:p>
          <a:p>
            <a:pPr algn="ctr"/>
            <a:endParaRPr lang="ru-RU" sz="2000" dirty="0" smtClean="0">
              <a:solidFill>
                <a:srgbClr val="333399"/>
              </a:solidFill>
            </a:endParaRPr>
          </a:p>
          <a:p>
            <a:pPr algn="ctr"/>
            <a:r>
              <a:rPr lang="ru-RU" sz="2000" dirty="0" smtClean="0">
                <a:solidFill>
                  <a:srgbClr val="333399"/>
                </a:solidFill>
              </a:rPr>
              <a:t>ч.1, 13 ст. 28 ФЗ «О рекламе»</a:t>
            </a:r>
            <a:endParaRPr lang="ru-RU" sz="2000" dirty="0">
              <a:solidFill>
                <a:srgbClr val="333399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9" idx="0"/>
          </p:cNvCxnSpPr>
          <p:nvPr/>
        </p:nvCxnSpPr>
        <p:spPr>
          <a:xfrm flipH="1">
            <a:off x="2298576" y="2123728"/>
            <a:ext cx="2273424" cy="513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>
            <a:off x="4572000" y="2123728"/>
            <a:ext cx="2376264" cy="568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313AB-A213-40CF-BA92-70882813519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69269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800" kern="0" dirty="0"/>
              <a:t>Административная ответственность ст.14.3 КоАП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2310447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33399"/>
                </a:solidFill>
              </a:rPr>
              <a:t>ч.1 ст.14.3</a:t>
            </a:r>
          </a:p>
          <a:p>
            <a:pPr algn="just"/>
            <a:r>
              <a:rPr lang="ru-RU" sz="1600" dirty="0" smtClean="0">
                <a:solidFill>
                  <a:srgbClr val="333399"/>
                </a:solidFill>
              </a:rPr>
              <a:t>нарушение </a:t>
            </a:r>
            <a:r>
              <a:rPr lang="ru-RU" sz="1600" dirty="0">
                <a:solidFill>
                  <a:srgbClr val="333399"/>
                </a:solidFill>
              </a:rPr>
              <a:t>рекламодателем, рекламопроизводителем или рекламораспространителем законодательства о рекламе влечет наложение административного штрафа </a:t>
            </a:r>
          </a:p>
          <a:p>
            <a:pPr algn="just"/>
            <a:r>
              <a:rPr lang="ru-RU" sz="1600" dirty="0">
                <a:solidFill>
                  <a:srgbClr val="333399"/>
                </a:solidFill>
              </a:rPr>
              <a:t>- на граждан в размере от двух тысяч до двух тысяч пятисот рублей; </a:t>
            </a:r>
          </a:p>
          <a:p>
            <a:pPr algn="just"/>
            <a:r>
              <a:rPr lang="ru-RU" sz="1600" dirty="0">
                <a:solidFill>
                  <a:srgbClr val="333399"/>
                </a:solidFill>
              </a:rPr>
              <a:t>- на должностных лиц - от четырех тысяч до двадцати тысяч рублей; </a:t>
            </a:r>
          </a:p>
          <a:p>
            <a:pPr algn="just"/>
            <a:r>
              <a:rPr lang="ru-RU" sz="1600" dirty="0">
                <a:solidFill>
                  <a:srgbClr val="333399"/>
                </a:solidFill>
              </a:rPr>
              <a:t>- на юридических лиц - от ста тысяч до пятисот тысяч рублей.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141170"/>
            <a:ext cx="4464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33399"/>
                </a:solidFill>
              </a:rPr>
              <a:t>ч.6 ст. 14.3</a:t>
            </a:r>
          </a:p>
          <a:p>
            <a:pPr algn="just"/>
            <a:r>
              <a:rPr lang="ru-RU" sz="1600" dirty="0">
                <a:solidFill>
                  <a:srgbClr val="333399"/>
                </a:solidFill>
              </a:rPr>
              <a:t>Распространение кредитной организацией рекламы услуг, связанных с предоставлением кредита или займа, пользованием им и погашением кредита или займа, содержащей хотя бы одно условие, влияющее на его стоимость, без указания всех остальных условий, определяющих полную стоимость кредита (займа) для заемщика и влияющих на нее, влечет наложение административного штрафа </a:t>
            </a:r>
          </a:p>
          <a:p>
            <a:pPr algn="just"/>
            <a:r>
              <a:rPr lang="ru-RU" sz="1600" dirty="0">
                <a:solidFill>
                  <a:srgbClr val="333399"/>
                </a:solidFill>
              </a:rPr>
              <a:t>- на должностных лиц в размере от двадцати тысяч до пятидесяти тысяч рублей; </a:t>
            </a:r>
          </a:p>
          <a:p>
            <a:pPr algn="just"/>
            <a:r>
              <a:rPr lang="ru-RU" sz="1600" dirty="0">
                <a:solidFill>
                  <a:srgbClr val="333399"/>
                </a:solidFill>
              </a:rPr>
              <a:t>- на юридических лиц - от трехсот тысяч до восьмисот тысяч рублей</a:t>
            </a:r>
            <a:r>
              <a:rPr lang="ru-RU" sz="1600" dirty="0" smtClean="0">
                <a:solidFill>
                  <a:srgbClr val="333399"/>
                </a:solidFill>
              </a:rPr>
              <a:t>.</a:t>
            </a:r>
            <a:endParaRPr lang="ru-RU" sz="1600" dirty="0">
              <a:solidFill>
                <a:srgbClr val="333399"/>
              </a:solidFill>
            </a:endParaRPr>
          </a:p>
        </p:txBody>
      </p:sp>
      <p:cxnSp>
        <p:nvCxnSpPr>
          <p:cNvPr id="11" name="Прямая со стрелкой 10"/>
          <p:cNvCxnSpPr>
            <a:stCxn id="8" idx="2"/>
            <a:endCxn id="9" idx="0"/>
          </p:cNvCxnSpPr>
          <p:nvPr/>
        </p:nvCxnSpPr>
        <p:spPr>
          <a:xfrm flipH="1">
            <a:off x="2195736" y="1835696"/>
            <a:ext cx="2376264" cy="474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  <a:endCxn id="10" idx="0"/>
          </p:cNvCxnSpPr>
          <p:nvPr/>
        </p:nvCxnSpPr>
        <p:spPr>
          <a:xfrm>
            <a:off x="4572000" y="1835696"/>
            <a:ext cx="2232248" cy="305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648072"/>
          </a:xfrm>
        </p:spPr>
        <p:txBody>
          <a:bodyPr/>
          <a:lstStyle/>
          <a:p>
            <a:r>
              <a:rPr lang="ru-RU" b="1" dirty="0" smtClean="0"/>
              <a:t>Реклама алкогольной продукции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должна:</a:t>
            </a:r>
          </a:p>
          <a:p>
            <a:r>
              <a:rPr lang="ru-RU" dirty="0" smtClean="0"/>
              <a:t> содержать упоминание о том, что употребление алкогольной продукции является одним из способов утоления жажды;</a:t>
            </a:r>
          </a:p>
          <a:p>
            <a:r>
              <a:rPr lang="ru-RU" dirty="0" smtClean="0"/>
              <a:t> использовать образы людей и животных, в том числе выполненные с помощью мультипликации (</a:t>
            </a:r>
            <a:r>
              <a:rPr lang="ru-RU" dirty="0" smtClean="0"/>
              <a:t>анимации);</a:t>
            </a:r>
          </a:p>
          <a:p>
            <a:r>
              <a:rPr lang="ru-RU" dirty="0" smtClean="0"/>
              <a:t>размещаться </a:t>
            </a:r>
            <a:r>
              <a:rPr lang="ru-RU" dirty="0" smtClean="0"/>
              <a:t>в отсутствии предупреждения о чрезмерно вреде потребления алкоголя, которому должно быть отведено не менее чем десять процентов рекламной площади (пространства).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dirty="0" smtClean="0"/>
              <a:t>Реклама алкоголя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Допускается </a:t>
            </a:r>
            <a:r>
              <a:rPr lang="ru-RU" dirty="0"/>
              <a:t>размещение, распространение </a:t>
            </a:r>
            <a:r>
              <a:rPr lang="ru-RU" dirty="0" smtClean="0"/>
              <a:t>рекламы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200" dirty="0" smtClean="0"/>
              <a:t>пива </a:t>
            </a:r>
            <a:r>
              <a:rPr lang="ru-RU" sz="2200" dirty="0" smtClean="0"/>
              <a:t>и напитков, изготавливаемых на основе пива, во время трансляции в прямом эфире или в записи спортивных соревнований, а также на телеканалах и радиоканалах, специализирующихся на материалах и сообщениях физкультурно-спортивного характера.</a:t>
            </a:r>
          </a:p>
          <a:p>
            <a:r>
              <a:rPr lang="ru-RU" sz="2200" dirty="0" smtClean="0"/>
              <a:t>рекламы вина и игристого вина (шампанского), произведенных в Российской Федерации из выращенного на территории Российской Федерации винограда, в телепрограммах и в радиопрограммах (за исключением трансляции в прямом эфире или в записи детско-юношеских спортивных соревнований) с 23 до 7 часов местного времени.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/>
          <a:lstStyle/>
          <a:p>
            <a:r>
              <a:rPr lang="ru-RU" sz="2400" b="1" dirty="0" smtClean="0"/>
              <a:t>Реклама о проведении стимулирующих мероприятий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46449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Должны быть указаны: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1) сроки проведения такого мероприятия;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2) источник информации об организаторе такого мероприятия, о правилах его проведения, количестве призов или выигрышей по результатам такого мероприятия, сроках, месте и порядке их получения.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1986" name="Picture 2" descr="C:\Users\Оксана\Desktop\публичные слушанья\фото на слайды\выиграй-автомобиль-ситроен-1024x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3010" name="Picture 2" descr="C:\Users\Оксана\Desktop\публичные слушанья\фото на слайды\4-populyarnyih-voprosa-o-kreditnyih-kartah-banka-russkiy-stand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6489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Реклама, распространяемая по сетям электросвязи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Допускается только при условии предварительного согласия абонента или адресата на получение рекламы. При этом реклама признается распространенной без предварительного согласия абонента или адресата, если </a:t>
            </a:r>
            <a:r>
              <a:rPr lang="ru-RU" dirty="0" err="1" smtClean="0"/>
              <a:t>рекламораспространитель</a:t>
            </a:r>
            <a:r>
              <a:rPr lang="ru-RU" dirty="0" smtClean="0"/>
              <a:t> не докажет, что такое согласие было получено.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44034" name="Picture 2" descr="C:\Users\Оксана\Desktop\публичные слушанья\фото на слайды\смс-спам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456384" cy="4680520"/>
          </a:xfrm>
          <a:prstGeom prst="rect">
            <a:avLst/>
          </a:prstGeom>
          <a:noFill/>
        </p:spPr>
      </p:pic>
      <p:pic>
        <p:nvPicPr>
          <p:cNvPr id="44035" name="Picture 3" descr="C:\Users\Оксана\Desktop\публичные слушанья\фото на слайды\Kak_dobavit_v_chernij_spisok_nomer_mega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504056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40637"/>
            <a:ext cx="9029321" cy="5539551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 соответствии со статьей 33 ФЗ РФ «О рекламе» № 38-ФЗ от 13.03.2006 года территориальный антимонопольный орган осуществляет в пределах своих полномочий государственный надзор за соблюдением законодательства Российской Федерации о рекламе. </a:t>
            </a:r>
          </a:p>
          <a:p>
            <a:pPr>
              <a:buNone/>
            </a:pPr>
            <a:r>
              <a:rPr lang="ru-RU" sz="2000" dirty="0" smtClean="0"/>
              <a:t>     А именно:</a:t>
            </a:r>
          </a:p>
          <a:p>
            <a:r>
              <a:rPr lang="ru-RU" sz="2000" dirty="0" smtClean="0"/>
              <a:t>1) предупреждает, выявляет и пресекает нарушения физическими или юридическими лицами законодательства Российской Федерации о рекламе.</a:t>
            </a:r>
          </a:p>
          <a:p>
            <a:r>
              <a:rPr lang="ru-RU" sz="2000" dirty="0" smtClean="0"/>
              <a:t>2) возбуждает и рассматривает дела по признакам нарушения законодательства Российской Федерации о рекламе.</a:t>
            </a:r>
            <a:endParaRPr lang="ru-RU" sz="2200" dirty="0"/>
          </a:p>
          <a:p>
            <a:pPr>
              <a:buNone/>
            </a:pPr>
            <a:endParaRPr lang="ru-RU" sz="2000" dirty="0"/>
          </a:p>
        </p:txBody>
      </p:sp>
      <p:sp>
        <p:nvSpPr>
          <p:cNvPr id="410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F5A8B-3172-4B45-9A77-C97E32CE306A}" type="slidenum">
              <a:rPr lang="ru-RU" altLang="ru-RU" sz="120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Размещение рекламы медицинских услуг допускается любым способом и в любой форме с соблюдением положений </a:t>
            </a:r>
            <a:r>
              <a:rPr lang="ru-RU" dirty="0" smtClean="0">
                <a:hlinkClick r:id="rId2"/>
              </a:rPr>
              <a:t>пунктов 2</a:t>
            </a:r>
            <a:r>
              <a:rPr lang="ru-RU" dirty="0" smtClean="0"/>
              <a:t> - </a:t>
            </a:r>
            <a:r>
              <a:rPr lang="ru-RU" dirty="0" smtClean="0">
                <a:hlinkClick r:id="rId3"/>
              </a:rPr>
              <a:t>5 части 1</a:t>
            </a:r>
            <a:r>
              <a:rPr lang="ru-RU" dirty="0" smtClean="0"/>
              <a:t> и </a:t>
            </a:r>
            <a:r>
              <a:rPr lang="ru-RU" dirty="0" smtClean="0">
                <a:hlinkClick r:id="rId4"/>
              </a:rPr>
              <a:t>части 7 статьи 24</a:t>
            </a:r>
            <a:r>
              <a:rPr lang="ru-RU" dirty="0" smtClean="0"/>
              <a:t> Федерального закона "О рекламе", а также общих требований, установленных </a:t>
            </a:r>
            <a:r>
              <a:rPr lang="ru-RU" dirty="0" smtClean="0">
                <a:hlinkClick r:id="rId5"/>
              </a:rPr>
              <a:t>статьей 5</a:t>
            </a:r>
            <a:r>
              <a:rPr lang="ru-RU" dirty="0" smtClean="0"/>
              <a:t> Федерального закона "О рекламе".</a:t>
            </a:r>
          </a:p>
          <a:p>
            <a:pPr>
              <a:buNone/>
            </a:pPr>
            <a:r>
              <a:rPr lang="ru-RU" dirty="0" smtClean="0"/>
              <a:t>    Обязательное указание предупреждения о наличии противопоказаний к их применению и использованию, необходимости ознакомления с инструкцией по применению или получения консультации специалистов.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753717"/>
            <a:ext cx="8229600" cy="144016"/>
          </a:xfrm>
        </p:spPr>
        <p:txBody>
          <a:bodyPr/>
          <a:lstStyle/>
          <a:p>
            <a:r>
              <a:rPr lang="ru-RU" sz="1400" b="1" dirty="0" smtClean="0"/>
              <a:t>РЕКЛАМА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МЕТОДОВ ПРОФИЛАКТИКИ, ДИАГНОСТИКИ, ЛЕЧЕНИЯ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И МЕДИЦИНСКОЙ РЕАБИЛИТАЦИИ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5059" name="Picture 3" descr="C:\Users\Оксана\Desktop\публичные слушанья\фото на слайды\фото\IMG_0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88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lvl="0" indent="342900" eaLnBrk="1" hangingPunct="1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Реклама о долевом участии в строительстве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/>
          <a:lstStyle/>
          <a:p>
            <a:endParaRPr lang="ru-RU" sz="1400" dirty="0" smtClean="0"/>
          </a:p>
          <a:p>
            <a:r>
              <a:rPr lang="ru-RU" sz="1400" dirty="0" smtClean="0"/>
              <a:t>в рекламе о долевом участии в строительстве рекламодатели обязаны, помимо сведений о месте размещения проектной декларации, указывать фирменное наименование (</a:t>
            </a:r>
            <a:r>
              <a:rPr lang="ru-RU" sz="1400" dirty="0" err="1" smtClean="0"/>
              <a:t>наименование</a:t>
            </a:r>
            <a:r>
              <a:rPr lang="ru-RU" sz="1400" dirty="0" smtClean="0"/>
              <a:t>) застройщика либо его коммерческое обозначение. При этом рекламодатели вправе по своему </a:t>
            </a:r>
            <a:r>
              <a:rPr lang="ru-RU" sz="1400" dirty="0" smtClean="0">
                <a:solidFill>
                  <a:srgbClr val="000099"/>
                </a:solidFill>
              </a:rPr>
              <a:t>усмотрению</a:t>
            </a:r>
            <a:r>
              <a:rPr lang="ru-RU" sz="1400" dirty="0" smtClean="0"/>
              <a:t> выбрать, какие сведения о застройщике (наименование или коммерческое обозначение) будут указаны в рекламе, а также вправе указать коммерческое обозначение, индивидуализирующее объект (группу объектов) капитального строительства (в случае строительства многоквартирных домов - наименование жилого комплекса).</a:t>
            </a:r>
          </a:p>
          <a:p>
            <a:r>
              <a:rPr lang="ru-RU" sz="1400" dirty="0" smtClean="0"/>
              <a:t>Право на указание в рекламе коммерческих обозначений, наименования жилого комплекса возникает у рекламодателя только при выполнении следующих условий:</a:t>
            </a:r>
          </a:p>
          <a:p>
            <a:r>
              <a:rPr lang="ru-RU" sz="1400" dirty="0" smtClean="0"/>
              <a:t>- в проектной декларации указано коммерческое обозначение, индивидуализирующее застройщика; коммерческое обозначение, индивидуализирующее объекты капитального строительства; наименование жилого комплекса (в случае строительства многоквартирных домов);</a:t>
            </a:r>
          </a:p>
          <a:p>
            <a:r>
              <a:rPr lang="ru-RU" sz="1400" dirty="0" smtClean="0"/>
              <a:t>- проектная декларация своевременно опубликована застройщиком в порядке, предусмотренном Федеральным </a:t>
            </a:r>
            <a:r>
              <a:rPr lang="ru-RU" sz="1400" dirty="0" smtClean="0">
                <a:hlinkClick r:id="rId2"/>
              </a:rPr>
              <a:t>законом</a:t>
            </a:r>
            <a:r>
              <a:rPr lang="ru-RU" sz="1400" dirty="0" smtClean="0"/>
              <a:t> от 30.12.2004 N 214-ФЗ "Об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57" y="548680"/>
            <a:ext cx="8229600" cy="144016"/>
          </a:xfrm>
        </p:spPr>
        <p:txBody>
          <a:bodyPr/>
          <a:lstStyle/>
          <a:p>
            <a:r>
              <a:rPr lang="ru-RU" sz="2000" dirty="0" smtClean="0"/>
              <a:t>Запрещается распространять рекламу о долевом участии в строительстве в случае: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9"/>
          </a:xfrm>
        </p:spPr>
        <p:txBody>
          <a:bodyPr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отсутствия соответствующего разрешения на строительство;</a:t>
            </a:r>
          </a:p>
          <a:p>
            <a:pPr algn="ctr"/>
            <a:r>
              <a:rPr lang="ru-RU" sz="2000" dirty="0" smtClean="0"/>
              <a:t> отсутствия государственной регистрации права собственности или права аренды, субаренды на соответствующий земельный участок, на котором осуществляется строительство;</a:t>
            </a:r>
          </a:p>
          <a:p>
            <a:pPr algn="ctr"/>
            <a:r>
              <a:rPr lang="ru-RU" sz="2000" dirty="0" smtClean="0"/>
              <a:t>отсутствия соответствующего заключения о соответствии застройщика и проектной декларации требованиям, установленным </a:t>
            </a:r>
            <a:r>
              <a:rPr lang="ru-RU" sz="2000" dirty="0" smtClean="0">
                <a:hlinkClick r:id="rId2"/>
              </a:rPr>
              <a:t>Законом</a:t>
            </a:r>
            <a:r>
              <a:rPr lang="ru-RU" sz="2000" dirty="0" smtClean="0"/>
              <a:t> N 214-ФЗ.</a:t>
            </a:r>
          </a:p>
          <a:p>
            <a:pPr algn="ctr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/>
          <a:lstStyle/>
          <a:p>
            <a:r>
              <a:rPr lang="ru-RU" sz="2000" b="1" dirty="0" smtClean="0"/>
              <a:t>Реклама с использованием не пристойных и оскорбительных образов и выражений.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Запрещается использовать в рекламе бранные слова, непристойные образы, сравнения, выражения, оскорбительные образы, сравнения, выражения.</a:t>
            </a:r>
          </a:p>
          <a:p>
            <a:r>
              <a:rPr lang="ru-RU" sz="2000" dirty="0" smtClean="0"/>
              <a:t>К бранным словам относятся нецензурные слова, а также к таким словам, по мнению специалистов ФАС России, могут быть отнесены слова и выражения, которые используются в качестве ругательств или оскорбления.</a:t>
            </a:r>
          </a:p>
          <a:p>
            <a:r>
              <a:rPr lang="ru-RU" sz="2000" dirty="0" smtClean="0"/>
              <a:t>К непристойным образам, сравнениям, выражениям могут быть отнесены такие слова и изображения, которые нарушают общепринятые нормы и принципы поведения в обществе с точки зрения морали и нравственности.</a:t>
            </a:r>
          </a:p>
          <a:p>
            <a:r>
              <a:rPr lang="ru-RU" sz="2000" dirty="0" smtClean="0"/>
              <a:t>К оскорбительным образам, сравнениям и выражениям - слова и изображения, которые, в том числе, ущемляют человеческое достоинство, принижают значимость отдельных лиц, исторических событий, памятных дат.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3252" name="Picture 4" descr="D:\сетевая\Римма\22834742_1785876698376278_20328098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4249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55298" name="Picture 2" descr="D:\сетевая\Римма\23023674_1785876705042944_141279128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56322" name="Picture 2" descr="D:\сетевая\Римма\23114933_1785876711709610_148599636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52928" cy="495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871701" y="1700809"/>
            <a:ext cx="55090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333399"/>
                </a:solidFill>
              </a:rPr>
              <a:t>СПАСИБО ЗА ВНИМАНИЕ!</a:t>
            </a:r>
          </a:p>
          <a:p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dirty="0">
                <a:solidFill>
                  <a:srgbClr val="333399"/>
                </a:solidFill>
              </a:rPr>
              <a:t/>
            </a:r>
            <a:br>
              <a:rPr lang="en-US" sz="1800" dirty="0">
                <a:solidFill>
                  <a:srgbClr val="333399"/>
                </a:solidFill>
              </a:rPr>
            </a:br>
            <a:endParaRPr lang="ru-RU" sz="1800" dirty="0">
              <a:solidFill>
                <a:srgbClr val="333399"/>
              </a:solidFill>
            </a:endParaRP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3028950" y="2456892"/>
            <a:ext cx="4972050" cy="1771650"/>
            <a:chOff x="1676400" y="2743200"/>
            <a:chExt cx="6119445" cy="2362200"/>
          </a:xfrm>
        </p:grpSpPr>
        <p:pic>
          <p:nvPicPr>
            <p:cNvPr id="21515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7" descr="twitter_newbird_blu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50" dirty="0">
                  <a:solidFill>
                    <a:srgbClr val="333399"/>
                  </a:solidFill>
                </a:rPr>
                <a:t>orenburg.fas.gov.ru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5259272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50" dirty="0" err="1">
                  <a:solidFill>
                    <a:srgbClr val="333399"/>
                  </a:solidFill>
                </a:rPr>
                <a:t>Ufas</a:t>
              </a:r>
              <a:r>
                <a:rPr lang="en-US" sz="2250" dirty="0">
                  <a:solidFill>
                    <a:srgbClr val="333399"/>
                  </a:solidFill>
                </a:rPr>
                <a:t>-Po-</a:t>
              </a:r>
              <a:r>
                <a:rPr lang="en-US" sz="2250" dirty="0" err="1">
                  <a:solidFill>
                    <a:srgbClr val="333399"/>
                  </a:solidFill>
                </a:rPr>
                <a:t>Orenburgskoy</a:t>
              </a:r>
              <a:r>
                <a:rPr lang="en-US" sz="2250" dirty="0">
                  <a:solidFill>
                    <a:srgbClr val="333399"/>
                  </a:solidFill>
                </a:rPr>
                <a:t>-</a:t>
              </a:r>
              <a:r>
                <a:rPr lang="en-US" sz="2250" dirty="0" err="1">
                  <a:solidFill>
                    <a:srgbClr val="333399"/>
                  </a:solidFill>
                </a:rPr>
                <a:t>Oblasti</a:t>
              </a:r>
              <a:endParaRPr lang="en-US" sz="2250" dirty="0">
                <a:solidFill>
                  <a:srgbClr val="333399"/>
                </a:solidFill>
              </a:endParaRPr>
            </a:p>
          </p:txBody>
        </p:sp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259813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250" dirty="0">
                <a:solidFill>
                  <a:srgbClr val="333399"/>
                </a:solidFill>
              </a:endParaRPr>
            </a:p>
          </p:txBody>
        </p:sp>
      </p:grpSp>
      <p:pic>
        <p:nvPicPr>
          <p:cNvPr id="21513" name="Picture 2" descr="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845" y="4455115"/>
            <a:ext cx="432197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2"/>
          <p:cNvSpPr>
            <a:spLocks noChangeArrowheads="1"/>
          </p:cNvSpPr>
          <p:nvPr/>
        </p:nvSpPr>
        <p:spPr bwMode="auto">
          <a:xfrm>
            <a:off x="3815917" y="4509120"/>
            <a:ext cx="13670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50" dirty="0" err="1">
                <a:solidFill>
                  <a:srgbClr val="333399"/>
                </a:solidFill>
              </a:rPr>
              <a:t>orenufas</a:t>
            </a:r>
            <a:endParaRPr lang="ru-RU" sz="2250" dirty="0">
              <a:solidFill>
                <a:srgbClr val="3333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5917" y="3753036"/>
            <a:ext cx="14858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>
                <a:solidFill>
                  <a:srgbClr val="333399"/>
                </a:solidFill>
              </a:rPr>
              <a:t>OrenUFAS</a:t>
            </a:r>
            <a:endParaRPr lang="ru-RU" sz="21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00202"/>
            <a:ext cx="892899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Среди основных </a:t>
            </a:r>
            <a:r>
              <a:rPr lang="ru-RU" dirty="0" smtClean="0"/>
              <a:t>нарушений, </a:t>
            </a:r>
            <a:r>
              <a:rPr lang="ru-RU" dirty="0" smtClean="0"/>
              <a:t>допущенных хозяйствующими субъектами при размещении </a:t>
            </a:r>
            <a:r>
              <a:rPr lang="ru-RU" dirty="0" smtClean="0"/>
              <a:t>рекламы, явились </a:t>
            </a:r>
            <a:r>
              <a:rPr lang="ru-RU" b="1" dirty="0" smtClean="0"/>
              <a:t>нарушения </a:t>
            </a:r>
            <a:r>
              <a:rPr lang="ru-RU" b="1" dirty="0" smtClean="0"/>
              <a:t>в рекламе: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- финансовых услуг,  в том числе </a:t>
            </a:r>
            <a:r>
              <a:rPr lang="ru-RU" b="1" dirty="0" err="1" smtClean="0"/>
              <a:t>микрофинансовых</a:t>
            </a:r>
            <a:r>
              <a:rPr lang="ru-RU" b="1" dirty="0" smtClean="0"/>
              <a:t> организаций и деятельности ломбардов.</a:t>
            </a:r>
            <a:endParaRPr lang="ru-RU" dirty="0"/>
          </a:p>
        </p:txBody>
      </p:sp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72AA68-30A8-43B5-B7D4-BD13B178C559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971600" y="1649017"/>
            <a:ext cx="7073454" cy="84388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950" b="1" dirty="0" smtClean="0"/>
              <a:t>Антимонопольный орган выявляет нарушения путем:</a:t>
            </a:r>
            <a:endParaRPr lang="ru-RU" altLang="ru-RU" dirty="0" smtClean="0"/>
          </a:p>
          <a:p>
            <a:endParaRPr lang="ru-RU" altLang="ru-RU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48C4F-A4D4-4D0F-88DD-1C24E7A7CB62}" type="slidenum">
              <a:rPr lang="ru-RU" altLang="ru-RU" sz="120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292" name="Объект 2"/>
          <p:cNvSpPr txBox="1">
            <a:spLocks/>
          </p:cNvSpPr>
          <p:nvPr/>
        </p:nvSpPr>
        <p:spPr bwMode="auto">
          <a:xfrm>
            <a:off x="1493045" y="2819129"/>
            <a:ext cx="6442472" cy="276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sz="2000" dirty="0"/>
              <a:t> </a:t>
            </a:r>
            <a:r>
              <a:rPr lang="ru-RU" sz="2000" dirty="0" smtClean="0"/>
              <a:t>проведения </a:t>
            </a:r>
            <a:r>
              <a:rPr lang="ru-RU" sz="2000" dirty="0"/>
              <a:t>плановых/внеплановых проверок деятельности хозяйствующих </a:t>
            </a:r>
            <a:r>
              <a:rPr lang="ru-RU" sz="2000" dirty="0" smtClean="0"/>
              <a:t>субъектов</a:t>
            </a:r>
            <a:r>
              <a:rPr lang="ru-RU" sz="2000" dirty="0"/>
              <a:t>;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проведения </a:t>
            </a:r>
            <a:r>
              <a:rPr lang="ru-RU" sz="2000" dirty="0"/>
              <a:t>постоянных проверок рекламы, распространяемой на подведомственной </a:t>
            </a:r>
            <a:r>
              <a:rPr lang="ru-RU" sz="2000" dirty="0" smtClean="0"/>
              <a:t>территории;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рассмотрения </a:t>
            </a:r>
            <a:r>
              <a:rPr lang="ru-RU" sz="2000" dirty="0"/>
              <a:t>поступивших обращений (жалоб, заявлений) от юридических и физических лиц, ИП, государственных и правоохранительных </a:t>
            </a:r>
            <a:r>
              <a:rPr lang="ru-RU" sz="2000" dirty="0" smtClean="0"/>
              <a:t>органов. </a:t>
            </a: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1656161" y="870347"/>
            <a:ext cx="6279356" cy="452438"/>
          </a:xfrm>
        </p:spPr>
        <p:txBody>
          <a:bodyPr/>
          <a:lstStyle/>
          <a:p>
            <a:pPr algn="r">
              <a:defRPr/>
            </a:pPr>
            <a:r>
              <a:rPr lang="ru-RU" altLang="ru-RU" sz="2100" b="1" dirty="0">
                <a:solidFill>
                  <a:schemeClr val="accent3"/>
                </a:solidFill>
              </a:rPr>
              <a:t>Либерализация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857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FA940-8F56-4360-B016-0BE7EF8FA657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07031" y="116632"/>
            <a:ext cx="7006682" cy="392463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bg1"/>
                </a:solidFill>
              </a:rPr>
              <a:t>Нарушения в рекламе </a:t>
            </a:r>
            <a:r>
              <a:rPr lang="ru-RU" altLang="ru-RU" sz="2800" b="1" dirty="0" err="1" smtClean="0">
                <a:solidFill>
                  <a:schemeClr val="bg1"/>
                </a:solidFill>
              </a:rPr>
              <a:t>микрозаймов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pic>
        <p:nvPicPr>
          <p:cNvPr id="18433" name="Picture 1" descr="C:\Users\Оксана\Desktop\публичные слушанья\фото на слайды\4Ip0Ebqu7J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848872" cy="518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2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A6C686-CD5D-4473-BCBD-8F8D8320C59E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pic>
        <p:nvPicPr>
          <p:cNvPr id="16385" name="Picture 1" descr="C:\Users\Оксана\Desktop\публичные слушанья\фото на слайды\t57qqkQqG7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513"/>
            <a:ext cx="7488832" cy="5472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2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9938" name="Picture 2" descr="C:\Users\Оксана\Desktop\публичные слушанья\фото на слайды\На 1 этаже 16 эт дома\x5KMRHAKWF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8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258" y="1009974"/>
            <a:ext cx="8229600" cy="710952"/>
          </a:xfrm>
        </p:spPr>
        <p:txBody>
          <a:bodyPr/>
          <a:lstStyle/>
          <a:p>
            <a:r>
              <a:rPr lang="ru-RU" sz="2400" dirty="0" smtClean="0"/>
              <a:t>Реклама банковских, страховых и иных финансовых услуг/деятельности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605884"/>
              </p:ext>
            </p:extLst>
          </p:nvPr>
        </p:nvGraphicFramePr>
        <p:xfrm>
          <a:off x="457200" y="2133600"/>
          <a:ext cx="8229600" cy="416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33399"/>
                          </a:solidFill>
                        </a:rPr>
                        <a:t>Должна</a:t>
                      </a:r>
                      <a:endParaRPr lang="ru-RU" sz="20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33399"/>
                          </a:solidFill>
                        </a:rPr>
                        <a:t>Не должна</a:t>
                      </a:r>
                      <a:endParaRPr lang="ru-RU" sz="20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99"/>
                          </a:solidFill>
                        </a:rPr>
                        <a:t>- Содержать наименование/имя</a:t>
                      </a:r>
                      <a:r>
                        <a:rPr lang="ru-RU" baseline="0" dirty="0" smtClean="0">
                          <a:solidFill>
                            <a:srgbClr val="333399"/>
                          </a:solidFill>
                        </a:rPr>
                        <a:t> лица с обязательным указанием организационно-правовой формы (ПАО Сбербанк);</a:t>
                      </a:r>
                      <a:endParaRPr lang="ru-RU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99"/>
                          </a:solidFill>
                        </a:rPr>
                        <a:t>- содержать гарантии или обещания в будущем эффективности деятельности (доходности вложений), в том числе основанные на реальных показателях в прошлом, если такая эффективность деятельности (доходность вложений) не может быть определена на момент заключения соответствующего договора;</a:t>
                      </a:r>
                    </a:p>
                    <a:p>
                      <a:endParaRPr lang="ru-RU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99"/>
                          </a:solidFill>
                        </a:rPr>
                        <a:t>- Соответствовать</a:t>
                      </a:r>
                      <a:r>
                        <a:rPr lang="ru-RU" baseline="0" dirty="0" smtClean="0">
                          <a:solidFill>
                            <a:srgbClr val="333399"/>
                          </a:solidFill>
                        </a:rPr>
                        <a:t> общим требованиям ст.5 ФЗ «О рекламе»;</a:t>
                      </a:r>
                      <a:endParaRPr lang="ru-RU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99"/>
                          </a:solidFill>
                        </a:rPr>
                        <a:t>-  умалчивать об иных условиях оказания соответствующих услуг, влияющих на сумму доходов, которые получат воспользовавшиеся услугами лица, или на сумму расходов, которую понесут воспользовавшиеся услугами лица, если в рекламе сообщается хотя бы одно из таких условий.</a:t>
                      </a:r>
                      <a:endParaRPr lang="ru-RU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99"/>
                          </a:solidFill>
                        </a:rPr>
                        <a:t>- Соответствовать</a:t>
                      </a:r>
                      <a:r>
                        <a:rPr lang="ru-RU" baseline="0" dirty="0" smtClean="0">
                          <a:solidFill>
                            <a:srgbClr val="333399"/>
                          </a:solidFill>
                        </a:rPr>
                        <a:t> требованиям п.7 ст.7 ФЗ «О рекламе».</a:t>
                      </a:r>
                      <a:endParaRPr lang="ru-RU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2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0BF37-F1B2-45C6-9ADA-B78C844F6818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4581058" y="1720926"/>
            <a:ext cx="1935158" cy="33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flipH="1">
            <a:off x="2699792" y="1720926"/>
            <a:ext cx="1881266" cy="33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Кредит на «Неотложные нужды всего под 7% годовых»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+ все остальные условия, определяющие полную стоимость кредита в соответствии с </a:t>
            </a:r>
          </a:p>
          <a:p>
            <a:pPr marL="0" indent="0" algn="ctr">
              <a:buNone/>
            </a:pPr>
            <a:r>
              <a:rPr lang="ru-RU" dirty="0" smtClean="0"/>
              <a:t>ФЗ «О потребительском кредите/займе»</a:t>
            </a:r>
            <a:endParaRPr lang="ru-RU" dirty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F850D5-00C7-4FD5-82D1-513349BA66B7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84815" y="0"/>
            <a:ext cx="7374370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 smtClean="0">
                <a:solidFill>
                  <a:schemeClr val="accent3"/>
                </a:solidFill>
                <a:latin typeface="+mj-lt"/>
                <a:cs typeface="ＭＳ Ｐゴシック" charset="-128"/>
              </a:rPr>
              <a:t>Пример (ч.3 ст.28 ФЗ «О рекламе»)</a:t>
            </a:r>
            <a:endParaRPr lang="ru-RU" sz="3200" b="1" kern="0" dirty="0">
              <a:solidFill>
                <a:schemeClr val="accent3"/>
              </a:solidFill>
              <a:latin typeface="+mj-lt"/>
              <a:cs typeface="ＭＳ Ｐゴシック" charset="-128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2492896"/>
            <a:ext cx="8064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21025</TotalTime>
  <Words>1251</Words>
  <Application>Microsoft Office PowerPoint</Application>
  <PresentationFormat>Экран (4:3)</PresentationFormat>
  <Paragraphs>138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Либерализация законодательства</vt:lpstr>
      <vt:lpstr>Нарушения в рекламе микрозаймов</vt:lpstr>
      <vt:lpstr>Презентация PowerPoint</vt:lpstr>
      <vt:lpstr>Презентация PowerPoint</vt:lpstr>
      <vt:lpstr>Реклама банковских, страховых и иных финансовых услуг/деятельности</vt:lpstr>
      <vt:lpstr>Презентация PowerPoint</vt:lpstr>
      <vt:lpstr>Не допускается: (ч.13, ч.14 ст.28 ФЗ «О рекламе»</vt:lpstr>
      <vt:lpstr>Ответственность за нарушение  ст.28 ФЗ «О рекламе»</vt:lpstr>
      <vt:lpstr>Презентация PowerPoint</vt:lpstr>
      <vt:lpstr>Реклама алкогольной продукции </vt:lpstr>
      <vt:lpstr>Реклама алкоголя</vt:lpstr>
      <vt:lpstr>Реклама о проведении стимулирующих мероприятий </vt:lpstr>
      <vt:lpstr>Презентация PowerPoint</vt:lpstr>
      <vt:lpstr>Презентация PowerPoint</vt:lpstr>
      <vt:lpstr> Реклама, распространяемая по сетям электросвязи </vt:lpstr>
      <vt:lpstr>Презентация PowerPoint</vt:lpstr>
      <vt:lpstr>РЕКЛАМА МЕТОДОВ ПРОФИЛАКТИКИ, ДИАГНОСТИКИ, ЛЕЧЕНИЯ И МЕДИЦИНСКОЙ РЕАБИЛИТАЦИИ   </vt:lpstr>
      <vt:lpstr>Презентация PowerPoint</vt:lpstr>
      <vt:lpstr>Реклама о долевом участии в строительстве</vt:lpstr>
      <vt:lpstr>Запрещается распространять рекламу о долевом участии в строительстве в случае: </vt:lpstr>
      <vt:lpstr>Реклама с использованием не пристойных и оскорбительных образов и выражений.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Ю.Слюсарева;Р.Мустакимова</dc:creator>
  <cp:lastModifiedBy>RePack by Diakov</cp:lastModifiedBy>
  <cp:revision>1640</cp:revision>
  <cp:lastPrinted>2016-02-08T07:03:29Z</cp:lastPrinted>
  <dcterms:created xsi:type="dcterms:W3CDTF">2011-08-24T07:02:51Z</dcterms:created>
  <dcterms:modified xsi:type="dcterms:W3CDTF">2017-11-01T05:04:26Z</dcterms:modified>
</cp:coreProperties>
</file>