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85" r:id="rId2"/>
    <p:sldId id="541" r:id="rId3"/>
    <p:sldId id="543" r:id="rId4"/>
    <p:sldId id="535" r:id="rId5"/>
    <p:sldId id="528" r:id="rId6"/>
    <p:sldId id="533" r:id="rId7"/>
    <p:sldId id="538" r:id="rId8"/>
    <p:sldId id="544" r:id="rId9"/>
    <p:sldId id="539" r:id="rId10"/>
    <p:sldId id="537" r:id="rId11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CC33"/>
    <a:srgbClr val="4CB460"/>
    <a:srgbClr val="46B463"/>
    <a:srgbClr val="3B9753"/>
    <a:srgbClr val="35874A"/>
    <a:srgbClr val="800000"/>
    <a:srgbClr val="CC3300"/>
    <a:srgbClr val="CC0000"/>
    <a:srgbClr val="3C9A55"/>
    <a:srgbClr val="2A8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-78" y="-7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48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предупреждений ОМС за </a:t>
            </a:r>
            <a:r>
              <a:rPr lang="en-US" dirty="0" smtClean="0"/>
              <a:t>2016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всего предупреждений ОМС</c:v>
                </c:pt>
                <c:pt idx="1">
                  <c:v> предупреждения в сфере рекламы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48113517060368"/>
          <c:y val="0.34747121062992126"/>
          <c:w val="0.34601886482939631"/>
          <c:h val="0.648291830708661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предупреждений ОМС за 10 месяцев 2017г.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предупреждений ОМС</c:v>
                </c:pt>
                <c:pt idx="1">
                  <c:v>предупреждения в сфере рекламы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1.6940667955941208E-2"/>
                  <c:y val="8.4807040343625131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рассмотренно жалоб</c:v>
                </c:pt>
                <c:pt idx="1">
                  <c:v>жалобы в сфере рекламы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жалоб</c:v>
                </c:pt>
                <c:pt idx="1">
                  <c:v> жалобы в сфере рекламы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70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>
            <a:lvl1pPr defTabSz="93011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1"/>
            <a:ext cx="2944869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>
            <a:lvl1pPr algn="r" defTabSz="93011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" y="741363"/>
            <a:ext cx="657701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8" y="4688935"/>
            <a:ext cx="5439719" cy="44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439"/>
            <a:ext cx="2944870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7" tIns="46498" rIns="92997" bIns="46498" numCol="1" anchor="b" anchorCtr="0" compatLnSpc="1">
            <a:prstTxWarp prst="textNoShape">
              <a:avLst/>
            </a:prstTxWarp>
          </a:bodyPr>
          <a:lstStyle>
            <a:lvl1pPr defTabSz="93011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379439"/>
            <a:ext cx="2944869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7" tIns="46498" rIns="92997" bIns="46498" numCol="1" anchor="b" anchorCtr="0" compatLnSpc="1">
            <a:prstTxWarp prst="textNoShape">
              <a:avLst/>
            </a:prstTxWarp>
          </a:bodyPr>
          <a:lstStyle>
            <a:lvl1pPr algn="r" defTabSz="930115" eaLnBrk="1" hangingPunct="1">
              <a:defRPr sz="1200"/>
            </a:lvl1pPr>
          </a:lstStyle>
          <a:p>
            <a:pPr>
              <a:defRPr/>
            </a:pPr>
            <a:fld id="{7293B32F-F05E-4076-8EAF-AEAE251E3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/>
          </p:cNvSpPr>
          <p:nvPr/>
        </p:nvSpPr>
        <p:spPr bwMode="auto">
          <a:xfrm>
            <a:off x="2628537" y="13744360"/>
            <a:ext cx="2009671" cy="72142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2911" tIns="46456" rIns="92911" bIns="46456" anchor="b"/>
          <a:lstStyle/>
          <a:p>
            <a:pPr algn="r"/>
            <a:fld id="{5CF2E30F-47B1-44FC-B97B-B4D21B09AA5A}" type="slidenum">
              <a:rPr lang="ru-RU" sz="1800"/>
              <a:pPr algn="r"/>
              <a:t>2</a:t>
            </a:fld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2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0031" tIns="45015" rIns="90031" bIns="45015"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" y="741363"/>
            <a:ext cx="6577013" cy="3700462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231CEE5-F73F-46D2-8E92-D9D0BF53056E}" type="slidenum">
              <a:rPr lang="ru-RU" altLang="ru-RU" sz="1200" smtClean="0"/>
              <a:pPr/>
              <a:t>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6097-3D11-417F-8CB0-CEB8CC50A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A38C-90F2-40CF-A1FD-642FE03D8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9273-7A32-4E6D-B26E-C91A2F31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6086-7F13-4EFF-B343-B2D1AEE2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5510-4382-4282-B331-68910EF0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8908-7B32-4B2F-907A-3D7710DA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B5C6-1D0B-44F9-A972-AD79B8773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80133-9DA4-46F0-ACA6-A00CAE523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8B8F-56D7-4F89-A2FC-27D441BB4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32153-C7AD-423E-801A-9162EF881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89E6-0CF1-4B31-AF45-3678FE0D2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DB4C-94EF-48CB-963A-87E6E7D8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C035-DEC7-4D84-9466-267CBD759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8B2F60-763E-4B92-A266-234F66DD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9"/>
          <p:cNvSpPr>
            <a:spLocks noChangeArrowheads="1"/>
          </p:cNvSpPr>
          <p:nvPr/>
        </p:nvSpPr>
        <p:spPr bwMode="auto">
          <a:xfrm>
            <a:off x="0" y="234315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ru-RU" dirty="0">
              <a:solidFill>
                <a:srgbClr val="333399"/>
              </a:solidFill>
              <a:latin typeface="+mn-lt"/>
            </a:endParaRPr>
          </a:p>
          <a:p>
            <a:pPr algn="r" eaLnBrk="1" hangingPunct="1">
              <a:defRPr/>
            </a:pPr>
            <a:endParaRPr lang="ru-RU" sz="30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076" name="Rectangle 3079"/>
          <p:cNvSpPr>
            <a:spLocks noChangeArrowheads="1"/>
          </p:cNvSpPr>
          <p:nvPr/>
        </p:nvSpPr>
        <p:spPr bwMode="auto">
          <a:xfrm>
            <a:off x="214282" y="2089543"/>
            <a:ext cx="88201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органами местного самоуправления Федерального закона «О защите конкуренции» в сфере рекламы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77"/>
          <p:cNvSpPr txBox="1">
            <a:spLocks noChangeArrowheads="1"/>
          </p:cNvSpPr>
          <p:nvPr/>
        </p:nvSpPr>
        <p:spPr bwMode="auto">
          <a:xfrm>
            <a:off x="4113282" y="3943348"/>
            <a:ext cx="49211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Начальник отдела контроля органов власти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Оренбургского УФАС России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     Чугунова </a:t>
            </a:r>
            <a:r>
              <a:rPr lang="ru-RU" sz="1400" dirty="0" err="1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Л.А</a:t>
            </a:r>
            <a:r>
              <a:rPr lang="ru-RU" sz="14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. Оренбург. 2017г. </a:t>
            </a:r>
            <a:endParaRPr lang="ru-RU" sz="1400" dirty="0">
              <a:solidFill>
                <a:srgbClr val="008080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9FF8896-B417-4668-9076-4B3792E28856}" type="slidenum">
              <a:rPr lang="ru-RU" smtClean="0">
                <a:ea typeface="ＭＳ Ｐゴシック" pitchFamily="34" charset="-128"/>
              </a:rPr>
              <a:pPr/>
              <a:t>10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971551" y="844154"/>
            <a:ext cx="79216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СПАСИБО ЗА ВНИМАНИЕ</a:t>
            </a:r>
            <a:r>
              <a:rPr lang="ru-RU" sz="3200" dirty="0"/>
              <a:t>!</a:t>
            </a:r>
          </a:p>
          <a:p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/>
            </a:r>
            <a:br>
              <a:rPr lang="en-US" dirty="0">
                <a:solidFill>
                  <a:srgbClr val="333399"/>
                </a:solidFill>
              </a:rPr>
            </a:br>
            <a:endParaRPr lang="ru-RU" dirty="0">
              <a:solidFill>
                <a:srgbClr val="333399"/>
              </a:solidFill>
            </a:endParaRPr>
          </a:p>
        </p:txBody>
      </p:sp>
      <p:grpSp>
        <p:nvGrpSpPr>
          <p:cNvPr id="28675" name="Group 11"/>
          <p:cNvGrpSpPr>
            <a:grpSpLocks/>
          </p:cNvGrpSpPr>
          <p:nvPr/>
        </p:nvGrpSpPr>
        <p:grpSpPr bwMode="auto">
          <a:xfrm>
            <a:off x="971550" y="1600200"/>
            <a:ext cx="7029450" cy="1771650"/>
            <a:chOff x="1676400" y="2743200"/>
            <a:chExt cx="6119445" cy="2362200"/>
          </a:xfrm>
        </p:grpSpPr>
        <p:pic>
          <p:nvPicPr>
            <p:cNvPr id="28679" name="Picture 5" descr="FAS-logo-colo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7" descr="twitter_newbird_blu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TextBox 8"/>
            <p:cNvSpPr txBox="1">
              <a:spLocks noChangeArrowheads="1"/>
            </p:cNvSpPr>
            <p:nvPr/>
          </p:nvSpPr>
          <p:spPr bwMode="auto">
            <a:xfrm>
              <a:off x="2610693" y="2766381"/>
              <a:ext cx="333082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orenburg.fas.gov.ru</a:t>
              </a:r>
            </a:p>
          </p:txBody>
        </p:sp>
        <p:sp>
          <p:nvSpPr>
            <p:cNvPr id="28683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525927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Ufas</a:t>
              </a:r>
              <a:r>
                <a:rPr lang="en-US" dirty="0"/>
                <a:t>-Po-</a:t>
              </a:r>
              <a:r>
                <a:rPr lang="en-US" dirty="0" err="1"/>
                <a:t>Orenburgskoy</a:t>
              </a:r>
              <a:r>
                <a:rPr lang="en-US" dirty="0"/>
                <a:t>-</a:t>
              </a:r>
              <a:r>
                <a:rPr lang="en-US" dirty="0" err="1"/>
                <a:t>Oblasti</a:t>
              </a:r>
              <a:endParaRPr lang="en-US" dirty="0"/>
            </a:p>
          </p:txBody>
        </p:sp>
        <p:sp>
          <p:nvSpPr>
            <p:cNvPr id="28684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000"/>
            </a:p>
          </p:txBody>
        </p:sp>
      </p:grpSp>
      <p:sp>
        <p:nvSpPr>
          <p:cNvPr id="28676" name="Прямоугольник 12"/>
          <p:cNvSpPr>
            <a:spLocks noChangeArrowheads="1"/>
          </p:cNvSpPr>
          <p:nvPr/>
        </p:nvSpPr>
        <p:spPr bwMode="auto">
          <a:xfrm>
            <a:off x="2124076" y="2950369"/>
            <a:ext cx="1672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OrenUFAS</a:t>
            </a:r>
            <a:endParaRPr lang="ru-RU" dirty="0"/>
          </a:p>
        </p:txBody>
      </p:sp>
      <p:pic>
        <p:nvPicPr>
          <p:cNvPr id="28677" name="Picture 2" descr="Вконтак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598069"/>
            <a:ext cx="431800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12"/>
          <p:cNvSpPr>
            <a:spLocks noChangeArrowheads="1"/>
          </p:cNvSpPr>
          <p:nvPr/>
        </p:nvSpPr>
        <p:spPr bwMode="auto">
          <a:xfrm>
            <a:off x="2173947" y="3598069"/>
            <a:ext cx="255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orenufas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 smtClean="0">
                <a:solidFill>
                  <a:schemeClr val="accent3"/>
                </a:solidFill>
                <a:ea typeface="ＭＳ Ｐゴシック" pitchFamily="34" charset="-128"/>
              </a:rPr>
              <a:t>Полномочия ФАС России</a:t>
            </a:r>
          </a:p>
        </p:txBody>
      </p:sp>
      <p:sp>
        <p:nvSpPr>
          <p:cNvPr id="4099" name="Rectangle 4"/>
          <p:cNvSpPr>
            <a:spLocks noGrp="1"/>
          </p:cNvSpPr>
          <p:nvPr>
            <p:ph type="body" idx="4294967295"/>
          </p:nvPr>
        </p:nvSpPr>
        <p:spPr>
          <a:xfrm>
            <a:off x="2699793" y="699542"/>
            <a:ext cx="6192689" cy="2705814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SzPct val="45000"/>
              <a:buFont typeface="StarSymbol"/>
              <a:buNone/>
              <a:defRPr/>
            </a:pPr>
            <a:r>
              <a:rPr lang="ru-RU" sz="2000" b="1" dirty="0">
                <a:ea typeface="ＭＳ Ｐゴシック" pitchFamily="34" charset="-128"/>
                <a:cs typeface="Mangal" pitchFamily="18" charset="0"/>
              </a:rPr>
              <a:t> </a:t>
            </a:r>
            <a:r>
              <a:rPr lang="ru-RU" sz="2000" b="1" dirty="0" smtClean="0">
                <a:ea typeface="ＭＳ Ｐゴシック" pitchFamily="34" charset="-128"/>
                <a:cs typeface="Mangal" pitchFamily="18" charset="0"/>
              </a:rPr>
              <a:t>    </a:t>
            </a:r>
            <a:r>
              <a:rPr lang="ru-RU" sz="2000" b="1" u="sng" dirty="0" smtClean="0">
                <a:ea typeface="ＭＳ Ｐゴシック" pitchFamily="34" charset="-128"/>
                <a:cs typeface="Mangal" pitchFamily="18" charset="0"/>
              </a:rPr>
              <a:t>ФАС России осуществляет контроль за: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соблюдением антимонопольного </a:t>
            </a:r>
            <a:r>
              <a:rPr lang="ru-RU" sz="1600" dirty="0">
                <a:ea typeface="ＭＳ Ｐゴシック" pitchFamily="34" charset="-128"/>
                <a:cs typeface="Mangal" pitchFamily="18" charset="0"/>
              </a:rPr>
              <a:t>законодательства (защита конкуренции);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осуществлением государственных </a:t>
            </a:r>
            <a:r>
              <a:rPr lang="ru-RU" sz="1600" dirty="0">
                <a:ea typeface="ＭＳ Ｐゴシック" pitchFamily="34" charset="-128"/>
                <a:cs typeface="Mangal" pitchFamily="18" charset="0"/>
              </a:rPr>
              <a:t>закупок;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деятельностью естественных </a:t>
            </a:r>
            <a:r>
              <a:rPr lang="ru-RU" sz="1600" dirty="0">
                <a:ea typeface="ＭＳ Ｐゴシック" pitchFamily="34" charset="-128"/>
                <a:cs typeface="Mangal" pitchFamily="18" charset="0"/>
              </a:rPr>
              <a:t>монополий</a:t>
            </a: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err="1">
                <a:ea typeface="ＭＳ Ｐゴシック" pitchFamily="34" charset="-128"/>
                <a:cs typeface="Mangal" pitchFamily="18" charset="0"/>
              </a:rPr>
              <a:t>а</a:t>
            </a:r>
            <a:r>
              <a:rPr lang="ru-RU" sz="1600" dirty="0" err="1" smtClean="0">
                <a:ea typeface="ＭＳ Ｐゴシック" pitchFamily="34" charset="-128"/>
                <a:cs typeface="Mangal" pitchFamily="18" charset="0"/>
              </a:rPr>
              <a:t>нтиконкурентными</a:t>
            </a: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 действиями органов власти</a:t>
            </a:r>
            <a:endParaRPr lang="ru-RU" sz="1600" dirty="0">
              <a:ea typeface="ＭＳ Ｐゴシック" pitchFamily="34" charset="-128"/>
              <a:cs typeface="Mangal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распределением на </a:t>
            </a:r>
            <a:r>
              <a:rPr lang="ru-RU" sz="1600" dirty="0">
                <a:ea typeface="ＭＳ Ｐゴシック" pitchFamily="34" charset="-128"/>
                <a:cs typeface="Mangal" pitchFamily="18" charset="0"/>
              </a:rPr>
              <a:t>конкурентной основе собственности, </a:t>
            </a: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природных ресурсов (земля, недра, леса, биоресурсы и т.д.), прав;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соблюдением законодательства </a:t>
            </a:r>
            <a:r>
              <a:rPr lang="ru-RU" sz="1600" dirty="0">
                <a:ea typeface="ＭＳ Ｐゴシック" pitchFamily="34" charset="-128"/>
                <a:cs typeface="Mangal" pitchFamily="18" charset="0"/>
              </a:rPr>
              <a:t>в сфере </a:t>
            </a: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рекламы и НДК;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соблюдением </a:t>
            </a:r>
            <a:r>
              <a:rPr lang="ru-RU" sz="1600" dirty="0">
                <a:ea typeface="ＭＳ Ｐゴシック" pitchFamily="34" charset="-128"/>
                <a:cs typeface="Mangal" pitchFamily="18" charset="0"/>
              </a:rPr>
              <a:t>законодательства о торговой деятельности;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осуществлением иностранных инвестиций (57-ФЗ).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соблюдением законодательства </a:t>
            </a:r>
            <a:r>
              <a:rPr lang="ru-RU" sz="1600" dirty="0">
                <a:ea typeface="ＭＳ Ｐゴシック" pitchFamily="34" charset="-128"/>
                <a:cs typeface="Mangal" pitchFamily="18" charset="0"/>
              </a:rPr>
              <a:t>в сфере </a:t>
            </a: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гособоронзаказа;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600" dirty="0" smtClean="0">
                <a:ea typeface="ＭＳ Ｐゴシック" pitchFamily="34" charset="-128"/>
                <a:cs typeface="Mangal" pitchFamily="18" charset="0"/>
              </a:rPr>
              <a:t>тарифным регулированием.</a:t>
            </a:r>
            <a:endParaRPr lang="ru-RU" sz="1600" dirty="0">
              <a:ea typeface="ＭＳ Ｐゴシック" pitchFamily="34" charset="-128"/>
              <a:cs typeface="Mangal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endParaRPr lang="ru-RU" sz="1800" dirty="0" smtClean="0">
              <a:ea typeface="ＭＳ Ｐゴシック" pitchFamily="34" charset="-128"/>
              <a:cs typeface="Mangal" pitchFamily="18" charset="0"/>
            </a:endParaRPr>
          </a:p>
        </p:txBody>
      </p:sp>
      <p:sp>
        <p:nvSpPr>
          <p:cNvPr id="6148" name="Rectangle 10"/>
          <p:cNvSpPr>
            <a:spLocks/>
          </p:cNvSpPr>
          <p:nvPr/>
        </p:nvSpPr>
        <p:spPr bwMode="auto">
          <a:xfrm>
            <a:off x="6978285" y="5004944"/>
            <a:ext cx="2133600" cy="21800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5400" algn="r" eaLnBrk="1" hangingPunct="1">
              <a:lnSpc>
                <a:spcPts val="1713"/>
              </a:lnSpc>
            </a:pPr>
            <a:fld id="{AB6F2F90-C50E-49AB-ADFE-19615D70BD8D}" type="slidenum">
              <a:rPr lang="ru-RU" sz="1600">
                <a:solidFill>
                  <a:schemeClr val="bg1"/>
                </a:solidFill>
                <a:latin typeface="Arial" pitchFamily="34" charset="0"/>
              </a:rPr>
              <a:pPr marL="25400" algn="r" eaLnBrk="1" hangingPunct="1">
                <a:lnSpc>
                  <a:spcPts val="1713"/>
                </a:lnSpc>
              </a:pPr>
              <a:t>2</a:t>
            </a:fld>
            <a:endParaRPr lang="ru-RU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04" y="1869672"/>
            <a:ext cx="237648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952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754"/>
            <a:ext cx="2021594" cy="170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33142" indent="-243516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74065" indent="-194813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363690" indent="-194813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753316" indent="-194813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AC1755-67E7-445F-8567-B1A2020967E6}" type="slidenum">
              <a:rPr lang="ru-RU" altLang="ru-RU" sz="1400">
                <a:solidFill>
                  <a:srgbClr val="FFFFFF"/>
                </a:solidFill>
              </a:rPr>
              <a:pPr/>
              <a:t>3</a:t>
            </a:fld>
            <a:endParaRPr lang="ru-RU" altLang="ru-RU" sz="1400">
              <a:solidFill>
                <a:srgbClr val="FFFFFF"/>
              </a:solidFill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9727" y="-26194"/>
            <a:ext cx="8891954" cy="465535"/>
          </a:xfrm>
        </p:spPr>
        <p:txBody>
          <a:bodyPr/>
          <a:lstStyle/>
          <a:p>
            <a:pPr algn="r">
              <a:defRPr/>
            </a:pPr>
            <a:r>
              <a:rPr lang="ru-RU" altLang="ru-RU" sz="2400" b="1" dirty="0">
                <a:solidFill>
                  <a:schemeClr val="accent3"/>
                </a:solidFill>
                <a:ea typeface="ＭＳ Ｐゴシック" pitchFamily="34" charset="-128"/>
              </a:rPr>
              <a:t>ФАС –орган предупредительного контроля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638" y="789385"/>
            <a:ext cx="8840666" cy="2848676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>
              <a:defRPr/>
            </a:pPr>
            <a:r>
              <a:rPr lang="ru-RU" sz="2000" cap="all" dirty="0" smtClean="0">
                <a:solidFill>
                  <a:srgbClr val="FF0000"/>
                </a:solidFill>
              </a:rPr>
              <a:t>4-й антимонопольный пакет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Существенно расширились </a:t>
            </a:r>
            <a:r>
              <a:rPr lang="ru-RU" sz="2000" dirty="0">
                <a:solidFill>
                  <a:srgbClr val="FF0000"/>
                </a:solidFill>
              </a:rPr>
              <a:t>институты предупреждения и предостережения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</a:rPr>
              <a:t>Сфера их распространения</a:t>
            </a:r>
            <a:r>
              <a:rPr lang="ru-RU" dirty="0">
                <a:solidFill>
                  <a:srgbClr val="333399"/>
                </a:solidFill>
              </a:rPr>
              <a:t>:</a:t>
            </a:r>
          </a:p>
          <a:p>
            <a:pPr marL="292219" indent="-292219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33399"/>
                </a:solidFill>
              </a:rPr>
              <a:t> действия органов власти;</a:t>
            </a:r>
          </a:p>
          <a:p>
            <a:pPr marL="292219" indent="-292219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33399"/>
                </a:solidFill>
              </a:rPr>
              <a:t> недобросовестная конкуренция;</a:t>
            </a:r>
          </a:p>
          <a:p>
            <a:pPr marL="292219" indent="-292219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33399"/>
                </a:solidFill>
              </a:rPr>
              <a:t> </a:t>
            </a:r>
            <a:r>
              <a:rPr lang="ru-RU" sz="2000" dirty="0">
                <a:solidFill>
                  <a:srgbClr val="333399"/>
                </a:solidFill>
              </a:rPr>
              <a:t>другие составы злоупотребления доминирующим положением.</a:t>
            </a:r>
          </a:p>
          <a:p>
            <a:pPr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3131840" y="3291830"/>
            <a:ext cx="5767754" cy="16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ru-RU" sz="2000" dirty="0">
                <a:solidFill>
                  <a:srgbClr val="333399"/>
                </a:solidFill>
              </a:rPr>
              <a:t>До возбуждения дела по признакам нарушения антимонопольного законодательства ФАС России </a:t>
            </a:r>
            <a:r>
              <a:rPr lang="ru-RU" altLang="ru-RU" sz="2000" dirty="0" smtClean="0">
                <a:solidFill>
                  <a:srgbClr val="333399"/>
                </a:solidFill>
              </a:rPr>
              <a:t>направляет </a:t>
            </a:r>
            <a:r>
              <a:rPr lang="ru-RU" altLang="ru-RU" sz="2000" dirty="0">
                <a:solidFill>
                  <a:srgbClr val="333399"/>
                </a:solidFill>
              </a:rPr>
              <a:t>предупреждения бизнесу и органам власти о прекращении недопустимых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8460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4" y="1923678"/>
            <a:ext cx="2272544" cy="1602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43879"/>
            <a:ext cx="2152675" cy="1399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25"/>
            <a:ext cx="2032318" cy="1322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41008"/>
            <a:ext cx="1979712" cy="13224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0"/>
            <a:ext cx="7587481" cy="56290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Сферы  нарушений органов власти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8640960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2"/>
                </a:solidFill>
              </a:rPr>
              <a:t>В ходе анализа </a:t>
            </a:r>
            <a:r>
              <a:rPr lang="ru-RU" sz="1800" dirty="0" smtClean="0">
                <a:solidFill>
                  <a:schemeClr val="accent2"/>
                </a:solidFill>
              </a:rPr>
              <a:t>практики нарушений в </a:t>
            </a:r>
            <a:r>
              <a:rPr lang="ru-RU" sz="1800" dirty="0">
                <a:solidFill>
                  <a:schemeClr val="accent2"/>
                </a:solidFill>
              </a:rPr>
              <a:t>отношении органов власти по результатам  рассмотрения заявлений и  проведенных проверок </a:t>
            </a:r>
            <a:r>
              <a:rPr lang="ru-RU" sz="1800" dirty="0" smtClean="0">
                <a:solidFill>
                  <a:schemeClr val="accent2"/>
                </a:solidFill>
              </a:rPr>
              <a:t> наибольшее </a:t>
            </a:r>
            <a:r>
              <a:rPr lang="ru-RU" sz="1800" dirty="0">
                <a:solidFill>
                  <a:schemeClr val="accent2"/>
                </a:solidFill>
              </a:rPr>
              <a:t>количество нарушений </a:t>
            </a:r>
            <a:r>
              <a:rPr lang="ru-RU" sz="1800" dirty="0" smtClean="0">
                <a:solidFill>
                  <a:schemeClr val="accent2"/>
                </a:solidFill>
              </a:rPr>
              <a:t>за 2016-2017гг выявлено Управлением </a:t>
            </a:r>
            <a:r>
              <a:rPr lang="ru-RU" sz="1800" dirty="0">
                <a:solidFill>
                  <a:schemeClr val="accent2"/>
                </a:solidFill>
              </a:rPr>
              <a:t>в следующих сферах: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accent2"/>
                </a:solidFill>
              </a:rPr>
              <a:t>предоставление прав владения   пользования)государственным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/>
                </a:solidFill>
              </a:rPr>
              <a:t>     (муниципальным</a:t>
            </a:r>
            <a:r>
              <a:rPr lang="ru-RU" sz="1800" b="1" dirty="0">
                <a:solidFill>
                  <a:schemeClr val="accent2"/>
                </a:solidFill>
              </a:rPr>
              <a:t>) имуществом;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accent2"/>
                </a:solidFill>
              </a:rPr>
              <a:t>жилищно-коммунальное </a:t>
            </a:r>
            <a:r>
              <a:rPr lang="ru-RU" sz="1800" b="1" dirty="0">
                <a:solidFill>
                  <a:schemeClr val="accent2"/>
                </a:solidFill>
              </a:rPr>
              <a:t>хозяйство;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accent2"/>
                </a:solidFill>
              </a:rPr>
              <a:t>реализация </a:t>
            </a:r>
            <a:r>
              <a:rPr lang="ru-RU" sz="1800" b="1" dirty="0">
                <a:solidFill>
                  <a:schemeClr val="accent2"/>
                </a:solidFill>
              </a:rPr>
              <a:t>алкогольной продукции;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accent2"/>
                </a:solidFill>
              </a:rPr>
              <a:t>рекламные отношения;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/>
                </a:solidFill>
              </a:rPr>
              <a:t>с</a:t>
            </a:r>
            <a:r>
              <a:rPr lang="ru-RU" sz="1800" b="1" dirty="0" smtClean="0">
                <a:solidFill>
                  <a:schemeClr val="accent2"/>
                </a:solidFill>
              </a:rPr>
              <a:t>ельхозпроизводство;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accent2"/>
                </a:solidFill>
              </a:rPr>
              <a:t>земельные правоотношения.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accent2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31587" y="4876006"/>
            <a:ext cx="2133600" cy="228600"/>
          </a:xfrm>
        </p:spPr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64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96503"/>
            <a:ext cx="848797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180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defRPr/>
            </a:pPr>
            <a:endParaRPr lang="ru-RU" sz="2400" dirty="0" smtClean="0"/>
          </a:p>
          <a:p>
            <a:pPr algn="just">
              <a:spcAft>
                <a:spcPts val="1800"/>
              </a:spcAft>
              <a:defRPr/>
            </a:pPr>
            <a:endParaRPr lang="ru-RU" sz="2400" b="1" dirty="0">
              <a:solidFill>
                <a:srgbClr val="C00000"/>
              </a:solidFill>
              <a:latin typeface="+mn-lt"/>
              <a:cs typeface="Mangal" pitchFamily="18" charset="0"/>
            </a:endParaRPr>
          </a:p>
          <a:p>
            <a:pPr algn="just" eaLnBrk="1" hangingPunct="1">
              <a:defRPr/>
            </a:pPr>
            <a:endParaRPr lang="ru-RU" sz="2200" b="1" u="sng" dirty="0" smtClean="0">
              <a:solidFill>
                <a:srgbClr val="3333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0" y="107140"/>
            <a:ext cx="9144000" cy="410765"/>
          </a:xfrm>
        </p:spPr>
        <p:txBody>
          <a:bodyPr lIns="90000" tIns="45000" rIns="90000" bIns="45000" anchor="t"/>
          <a:lstStyle/>
          <a:p>
            <a:pPr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Статистика выданных предупреждений ОМС  </a:t>
            </a:r>
            <a:endParaRPr lang="ru-RU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C92E-39BB-49EB-8567-906EA4F7A241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78186337"/>
              </p:ext>
            </p:extLst>
          </p:nvPr>
        </p:nvGraphicFramePr>
        <p:xfrm>
          <a:off x="357158" y="987573"/>
          <a:ext cx="3998818" cy="377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5253654"/>
              </p:ext>
            </p:extLst>
          </p:nvPr>
        </p:nvGraphicFramePr>
        <p:xfrm>
          <a:off x="4622666" y="915566"/>
          <a:ext cx="43441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18" y="1707654"/>
            <a:ext cx="2787173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8296"/>
            <a:ext cx="8229600" cy="52956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Основные нарушения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89553"/>
            <a:ext cx="6480720" cy="3805070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i="1" dirty="0" smtClean="0"/>
              <a:t>несвоевременный демонтаж </a:t>
            </a:r>
            <a:r>
              <a:rPr lang="ru-RU" sz="2000" b="1" i="1" dirty="0"/>
              <a:t>рекламных конструкций по </a:t>
            </a:r>
            <a:r>
              <a:rPr lang="ru-RU" sz="2000" b="1" i="1" dirty="0" smtClean="0"/>
              <a:t>истечению </a:t>
            </a:r>
            <a:r>
              <a:rPr lang="ru-RU" sz="2000" b="1" i="1" dirty="0"/>
              <a:t>срока действия разрешения на установку и эксплуатацию рекламных конструкций; </a:t>
            </a:r>
            <a:endParaRPr lang="ru-RU" sz="2000" b="1" i="1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/>
              <a:t>несвоевременное </a:t>
            </a:r>
            <a:r>
              <a:rPr lang="ru-RU" sz="2000" b="1" dirty="0"/>
              <a:t>внесение </a:t>
            </a:r>
            <a:r>
              <a:rPr lang="ru-RU" sz="2000" b="1" dirty="0" smtClean="0"/>
              <a:t>изменений в правовые акты администраций;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/>
              <a:t>несвоевременная </a:t>
            </a:r>
            <a:r>
              <a:rPr lang="ru-RU" sz="2000" b="1" dirty="0"/>
              <a:t>разработка схем размещения рекламных конструкций на территории </a:t>
            </a:r>
            <a:r>
              <a:rPr lang="ru-RU" sz="2000" b="1" dirty="0" smtClean="0"/>
              <a:t>МО;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установлении необъективных критериев оценки участников при проведении конкурса на право заключения договора на установку и эксплуатацию рекламных конструкций,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1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12" y="699542"/>
            <a:ext cx="2528688" cy="2663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3527450"/>
            <a:ext cx="5784726" cy="1616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2546"/>
            <a:ext cx="8229600" cy="8572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ВАЖНЫЕ МОМЕНТЫ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2"/>
            <a:ext cx="7704856" cy="339447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Неправомерное  установление неоднозначных </a:t>
            </a:r>
            <a:r>
              <a:rPr lang="ru-RU" sz="2400" dirty="0"/>
              <a:t>критериев оценки участников при проведении конкурса на право заключения договора на установку и эксплуатацию рекламных конструкций, таких как, благоустройство прилегающей территории, при отсутствии расшифровки этого критерия, участие в социально значимых мероприятиях муниципального образования и т.д.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54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0"/>
            <a:ext cx="7587481" cy="56290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Рассмотрение жалоб на процедуру торгов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809809"/>
              </p:ext>
            </p:extLst>
          </p:nvPr>
        </p:nvGraphicFramePr>
        <p:xfrm>
          <a:off x="250825" y="1419622"/>
          <a:ext cx="4105151" cy="338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31587" y="4876006"/>
            <a:ext cx="2133600" cy="228600"/>
          </a:xfrm>
        </p:spPr>
        <p:txBody>
          <a:bodyPr/>
          <a:lstStyle/>
          <a:p>
            <a:pPr>
              <a:defRPr/>
            </a:pPr>
            <a:fld id="{19788908-7B32-4B2F-907A-3D7710DA9E9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0618557"/>
              </p:ext>
            </p:extLst>
          </p:nvPr>
        </p:nvGraphicFramePr>
        <p:xfrm>
          <a:off x="4932203" y="1275606"/>
          <a:ext cx="42001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394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64554"/>
            <a:ext cx="8517632" cy="8572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Основные нарушения при рассмотрении жалоб на процедуру торгов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9" y="77155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установление в документации срока заключения договора менее 10 дней</a:t>
            </a:r>
            <a:r>
              <a:rPr lang="ru-RU" sz="2400" dirty="0" smtClean="0">
                <a:solidFill>
                  <a:schemeClr val="accent2"/>
                </a:solidFill>
              </a:rPr>
              <a:t>;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/>
                </a:solidFill>
              </a:rPr>
              <a:t>установления в документации требований, не соответствующих нормам ФЗ «О рекламе»</a:t>
            </a:r>
            <a:endParaRPr lang="ru-RU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492896" cy="1869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2678430"/>
            <a:ext cx="2409401" cy="24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693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14987</TotalTime>
  <Words>399</Words>
  <Application>Microsoft Office PowerPoint</Application>
  <PresentationFormat>Экран (16:9)</PresentationFormat>
  <Paragraphs>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Полномочия ФАС России</vt:lpstr>
      <vt:lpstr>ФАС –орган предупредительного контроля</vt:lpstr>
      <vt:lpstr>Сферы  нарушений органов власти</vt:lpstr>
      <vt:lpstr>Статистика выданных предупреждений ОМС  </vt:lpstr>
      <vt:lpstr>Основные нарушения </vt:lpstr>
      <vt:lpstr>ВАЖНЫЕ МОМЕНТЫ</vt:lpstr>
      <vt:lpstr>Рассмотрение жалоб на процедуру торгов  </vt:lpstr>
      <vt:lpstr>Основные нарушения при рассмотрении жалоб на процедуру торгов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Людмила</cp:lastModifiedBy>
  <cp:revision>520</cp:revision>
  <cp:lastPrinted>2013-06-05T07:02:39Z</cp:lastPrinted>
  <dcterms:created xsi:type="dcterms:W3CDTF">2012-06-13T09:09:29Z</dcterms:created>
  <dcterms:modified xsi:type="dcterms:W3CDTF">2017-11-15T11:52:50Z</dcterms:modified>
</cp:coreProperties>
</file>