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85" r:id="rId2"/>
    <p:sldId id="528" r:id="rId3"/>
    <p:sldId id="540" r:id="rId4"/>
    <p:sldId id="532" r:id="rId5"/>
    <p:sldId id="538" r:id="rId6"/>
    <p:sldId id="533" r:id="rId7"/>
    <p:sldId id="541" r:id="rId8"/>
    <p:sldId id="534" r:id="rId9"/>
    <p:sldId id="529" r:id="rId10"/>
    <p:sldId id="539" r:id="rId11"/>
    <p:sldId id="537" r:id="rId12"/>
  </p:sldIdLst>
  <p:sldSz cx="9144000" cy="5143500" type="screen16x9"/>
  <p:notesSz cx="6805613" cy="99441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CC33"/>
    <a:srgbClr val="4CB460"/>
    <a:srgbClr val="46B463"/>
    <a:srgbClr val="3B9753"/>
    <a:srgbClr val="35874A"/>
    <a:srgbClr val="800000"/>
    <a:srgbClr val="CC3300"/>
    <a:srgbClr val="CC0000"/>
    <a:srgbClr val="3C9A55"/>
    <a:srgbClr val="2A82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21" d="100"/>
          <a:sy n="121" d="100"/>
        </p:scale>
        <p:origin x="-504" y="-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48" y="-72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8309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5" tIns="46712" rIns="93425" bIns="46712" numCol="1" anchor="t" anchorCtr="0" compatLnSpc="1">
            <a:prstTxWarp prst="textNoShape">
              <a:avLst/>
            </a:prstTxWarp>
          </a:bodyPr>
          <a:lstStyle>
            <a:lvl1pPr defTabSz="934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25" y="2"/>
            <a:ext cx="2948308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5" tIns="46712" rIns="93425" bIns="46712" numCol="1" anchor="t" anchorCtr="0" compatLnSpc="1">
            <a:prstTxWarp prst="textNoShape">
              <a:avLst/>
            </a:prstTxWarp>
          </a:bodyPr>
          <a:lstStyle>
            <a:lvl1pPr algn="r" defTabSz="934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72" y="4722105"/>
            <a:ext cx="5446071" cy="447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5" tIns="46712" rIns="93425" bIns="46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789"/>
            <a:ext cx="2948309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5" tIns="46712" rIns="93425" bIns="46712" numCol="1" anchor="b" anchorCtr="0" compatLnSpc="1">
            <a:prstTxWarp prst="textNoShape">
              <a:avLst/>
            </a:prstTxWarp>
          </a:bodyPr>
          <a:lstStyle>
            <a:lvl1pPr defTabSz="934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25" y="9445789"/>
            <a:ext cx="2948308" cy="49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25" tIns="46712" rIns="93425" bIns="46712" numCol="1" anchor="b" anchorCtr="0" compatLnSpc="1">
            <a:prstTxWarp prst="textNoShape">
              <a:avLst/>
            </a:prstTxWarp>
          </a:bodyPr>
          <a:lstStyle>
            <a:lvl1pPr algn="r" defTabSz="934394" eaLnBrk="1" hangingPunct="1">
              <a:defRPr sz="1200"/>
            </a:lvl1pPr>
          </a:lstStyle>
          <a:p>
            <a:pPr>
              <a:defRPr/>
            </a:pPr>
            <a:fld id="{7293B32F-F05E-4076-8EAF-AEAE251E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390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6097-3D11-417F-8CB0-CEB8CC50A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A38C-90F2-40CF-A1FD-642FE03D8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9273-7A32-4E6D-B26E-C91A2F318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6086-7F13-4EFF-B343-B2D1AEE29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5510-4382-4282-B331-68910EF0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8908-7B32-4B2F-907A-3D7710DA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B5C6-1D0B-44F9-A972-AD79B8773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80133-9DA4-46F0-ACA6-A00CAE523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8B8F-56D7-4F89-A2FC-27D441BB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153-C7AD-423E-801A-9162EF881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C89E6-0CF1-4B31-AF45-3678FE0D2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DB4C-94EF-48CB-963A-87E6E7D8D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C035-DEC7-4D84-9466-267CBD759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8B2F60-763E-4B92-A266-234F66DD6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s.gov.ru/pages/contacts/requests/poryadok-obrashheniya.html" TargetMode="External"/><Relationship Id="rId2" Type="http://schemas.openxmlformats.org/officeDocument/2006/relationships/hyperlink" Target="https://fas.gov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0" y="234315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ru-RU" dirty="0">
              <a:solidFill>
                <a:srgbClr val="333399"/>
              </a:solidFill>
              <a:latin typeface="+mn-lt"/>
            </a:endParaRPr>
          </a:p>
          <a:p>
            <a:pPr algn="r" eaLnBrk="1" hangingPunct="1">
              <a:defRPr/>
            </a:pPr>
            <a:endParaRPr lang="ru-RU" sz="3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6" name="Rectangle 3079"/>
          <p:cNvSpPr>
            <a:spLocks noChangeArrowheads="1"/>
          </p:cNvSpPr>
          <p:nvPr/>
        </p:nvSpPr>
        <p:spPr bwMode="auto">
          <a:xfrm>
            <a:off x="214282" y="2089543"/>
            <a:ext cx="88201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 eaLnBrk="1" hangingPunct="1"/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АДМИНИСТРАТИВНОЕ ОБЖАЛОВАНИЕ В СТРОИТЕЛЬСТВЕ</a:t>
            </a:r>
          </a:p>
        </p:txBody>
      </p:sp>
      <p:sp>
        <p:nvSpPr>
          <p:cNvPr id="5" name="Text Box 3077"/>
          <p:cNvSpPr txBox="1">
            <a:spLocks noChangeArrowheads="1"/>
          </p:cNvSpPr>
          <p:nvPr/>
        </p:nvSpPr>
        <p:spPr bwMode="auto">
          <a:xfrm>
            <a:off x="4113282" y="3723878"/>
            <a:ext cx="49211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	Главный специалист-эксперт отдела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	контроля органов власти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	Оренбургского УФАС России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 	Василенко Оксана Юрьевна</a:t>
            </a:r>
          </a:p>
          <a:p>
            <a:pPr algn="just">
              <a:spcBef>
                <a:spcPts val="0"/>
              </a:spcBef>
            </a:pPr>
            <a:endParaRPr lang="ru-RU" sz="1400" dirty="0" smtClean="0">
              <a:solidFill>
                <a:srgbClr val="008080"/>
              </a:solidFill>
              <a:ea typeface="ヒラギノ角ゴ Pro W3"/>
              <a:cs typeface="ヒラギノ角ゴ Pro W3"/>
            </a:endParaRPr>
          </a:p>
          <a:p>
            <a:pPr algn="just">
              <a:spcBef>
                <a:spcPts val="0"/>
              </a:spcBef>
            </a:pPr>
            <a:endParaRPr lang="ru-RU" sz="14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7" y="4515966"/>
            <a:ext cx="4824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	Оренбург  15 февраля 2018г. </a:t>
            </a:r>
            <a:endParaRPr lang="ru-RU" sz="1800" dirty="0">
              <a:solidFill>
                <a:srgbClr val="008080"/>
              </a:solidFill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64554"/>
            <a:ext cx="8229600" cy="85725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ГЛАСНОСТЬ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Информация о порядке рассмотрения жалоб размещена на официальном сайте Оренбургского УФАС России - </a:t>
            </a:r>
            <a:r>
              <a:rPr lang="en-US" sz="1800" dirty="0" smtClean="0">
                <a:solidFill>
                  <a:srgbClr val="FF0000"/>
                </a:solidFill>
              </a:rPr>
              <a:t>orenburg.fas.gov.ru</a:t>
            </a:r>
            <a:r>
              <a:rPr lang="ru-RU" sz="1800" dirty="0" smtClean="0">
                <a:solidFill>
                  <a:schemeClr val="tx1"/>
                </a:solidFill>
              </a:rPr>
              <a:t> в разделе «Главное»;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Образец жалобы размещен на официальном сайте ФАС России - </a:t>
            </a:r>
            <a:r>
              <a:rPr lang="en-US" sz="1800" dirty="0" smtClean="0">
                <a:solidFill>
                  <a:srgbClr val="FF0000"/>
                </a:solidFill>
              </a:rPr>
              <a:t>fas.gov.ru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200" b="1" dirty="0" smtClean="0">
                <a:solidFill>
                  <a:schemeClr val="tx1"/>
                </a:solidFill>
                <a:hlinkClick r:id="rId2"/>
              </a:rPr>
              <a:t>ГЛАВНАЯ СТРАНИЦА</a:t>
            </a:r>
            <a:r>
              <a:rPr lang="ru-RU" sz="12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b="1" u="sng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200" b="1" dirty="0" smtClean="0">
                <a:solidFill>
                  <a:schemeClr val="tx1"/>
                </a:solidFill>
                <a:hlinkClick r:id="rId3"/>
              </a:rPr>
              <a:t>ОБРАТИТЬСЯ В ФАС  - ПОРЯДОК ОБРАЩЕНИЯ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 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09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FF8896-B417-4668-9076-4B3792E28856}" type="slidenum">
              <a:rPr lang="ru-RU" smtClean="0">
                <a:ea typeface="ＭＳ Ｐゴシック" pitchFamily="34" charset="-128"/>
              </a:rPr>
              <a:pPr/>
              <a:t>11</a:t>
            </a:fld>
            <a:endParaRPr lang="ru-RU" smtClean="0">
              <a:ea typeface="ＭＳ Ｐゴシック" pitchFamily="34" charset="-128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971551" y="844154"/>
            <a:ext cx="79216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/>
              <a:t>СПАСИБО ЗА ВНИМАНИЕ!</a:t>
            </a:r>
          </a:p>
          <a:p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/>
            </a:r>
            <a:br>
              <a:rPr lang="en-US" dirty="0">
                <a:solidFill>
                  <a:srgbClr val="333399"/>
                </a:solidFill>
              </a:rPr>
            </a:br>
            <a:endParaRPr lang="ru-RU" dirty="0">
              <a:solidFill>
                <a:srgbClr val="333399"/>
              </a:solidFill>
            </a:endParaRPr>
          </a:p>
        </p:txBody>
      </p:sp>
      <p:grpSp>
        <p:nvGrpSpPr>
          <p:cNvPr id="28675" name="Group 11"/>
          <p:cNvGrpSpPr>
            <a:grpSpLocks/>
          </p:cNvGrpSpPr>
          <p:nvPr/>
        </p:nvGrpSpPr>
        <p:grpSpPr bwMode="auto">
          <a:xfrm>
            <a:off x="971550" y="1600200"/>
            <a:ext cx="7029450" cy="1771650"/>
            <a:chOff x="1676400" y="2743200"/>
            <a:chExt cx="6119445" cy="2362200"/>
          </a:xfrm>
        </p:grpSpPr>
        <p:pic>
          <p:nvPicPr>
            <p:cNvPr id="28679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0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TextBox 8"/>
            <p:cNvSpPr txBox="1">
              <a:spLocks noChangeArrowheads="1"/>
            </p:cNvSpPr>
            <p:nvPr/>
          </p:nvSpPr>
          <p:spPr bwMode="auto">
            <a:xfrm>
              <a:off x="2616735" y="2863652"/>
              <a:ext cx="333082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/>
                <a:t>orenburg.fas.gov.ru</a:t>
              </a:r>
            </a:p>
          </p:txBody>
        </p:sp>
        <p:sp>
          <p:nvSpPr>
            <p:cNvPr id="28683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5259272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/>
                <a:t>Ufas-Po-Orenburgskoy-Oblasti</a:t>
              </a:r>
            </a:p>
          </p:txBody>
        </p:sp>
        <p:sp>
          <p:nvSpPr>
            <p:cNvPr id="28684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2598135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3000"/>
            </a:p>
          </p:txBody>
        </p:sp>
      </p:grpSp>
      <p:sp>
        <p:nvSpPr>
          <p:cNvPr id="28676" name="Прямоугольник 12"/>
          <p:cNvSpPr>
            <a:spLocks noChangeArrowheads="1"/>
          </p:cNvSpPr>
          <p:nvPr/>
        </p:nvSpPr>
        <p:spPr bwMode="auto">
          <a:xfrm>
            <a:off x="2124076" y="2950369"/>
            <a:ext cx="1921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/>
              <a:t>OrenUFAS</a:t>
            </a:r>
            <a:endParaRPr lang="ru-RU" sz="2800" dirty="0"/>
          </a:p>
        </p:txBody>
      </p:sp>
      <p:pic>
        <p:nvPicPr>
          <p:cNvPr id="28677" name="Picture 2" descr="Вконтак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913" y="3598069"/>
            <a:ext cx="43180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Прямоугольник 12"/>
          <p:cNvSpPr>
            <a:spLocks noChangeArrowheads="1"/>
          </p:cNvSpPr>
          <p:nvPr/>
        </p:nvSpPr>
        <p:spPr bwMode="auto">
          <a:xfrm>
            <a:off x="2173947" y="3598069"/>
            <a:ext cx="25558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orenufas</a:t>
            </a:r>
            <a:endParaRPr lang="ru-RU" sz="3000"/>
          </a:p>
        </p:txBody>
      </p:sp>
    </p:spTree>
    <p:extLst>
      <p:ext uri="{BB962C8B-B14F-4D97-AF65-F5344CB8AC3E}">
        <p14:creationId xmlns="" xmlns:p14="http://schemas.microsoft.com/office/powerpoint/2010/main" val="17837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96503"/>
            <a:ext cx="848797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180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indent="450850" algn="just">
              <a:spcAft>
                <a:spcPts val="1800"/>
              </a:spcAft>
              <a:defRPr/>
            </a:pPr>
            <a:r>
              <a:rPr lang="ru-RU" sz="18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 2016 года </a:t>
            </a:r>
            <a:r>
              <a:rPr lang="ru-RU" sz="1800" dirty="0" smtClean="0">
                <a:latin typeface="+mn-lt"/>
                <a:cs typeface="Times New Roman" pitchFamily="18" charset="0"/>
              </a:rPr>
              <a:t>юридические лица и индивидуальные предприниматели </a:t>
            </a:r>
            <a:r>
              <a:rPr lang="ru-RU" sz="1800" dirty="0">
                <a:latin typeface="+mn-lt"/>
                <a:cs typeface="Times New Roman" pitchFamily="18" charset="0"/>
              </a:rPr>
              <a:t>имеют право </a:t>
            </a:r>
            <a:r>
              <a:rPr lang="ru-RU" sz="1800" dirty="0" smtClean="0">
                <a:latin typeface="+mn-lt"/>
                <a:cs typeface="Times New Roman" pitchFamily="18" charset="0"/>
              </a:rPr>
              <a:t>обжаловать действия </a:t>
            </a:r>
            <a:r>
              <a:rPr lang="ru-RU" sz="1800" dirty="0">
                <a:latin typeface="+mn-lt"/>
                <a:cs typeface="Times New Roman" pitchFamily="18" charset="0"/>
              </a:rPr>
              <a:t>(бездействие) уполномоченных в строительстве органов власти и организаций, осуществляющих эксплуатацию инженерных </a:t>
            </a:r>
            <a:r>
              <a:rPr lang="ru-RU" sz="1800" dirty="0" smtClean="0">
                <a:latin typeface="+mn-lt"/>
                <a:cs typeface="Times New Roman" pitchFamily="18" charset="0"/>
              </a:rPr>
              <a:t>сетей в рамках короткой процедуры статьи 18.1 Закона о защите конкуренции. </a:t>
            </a:r>
            <a:endParaRPr lang="ru-RU" sz="18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0" y="107140"/>
            <a:ext cx="9144000" cy="410765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НОВОЕ В ЗАКОНОДАТЕЛЬСТВЕ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71" y="2715766"/>
            <a:ext cx="3503287" cy="17255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90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64554"/>
            <a:ext cx="8229600" cy="85725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ИСЧЕРПЫВАЮЩИЕ ПЕРЕЧНИ</a:t>
            </a:r>
            <a:endParaRPr lang="ru-RU" sz="24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 соответствии с частью 2 статьи 6 </a:t>
            </a:r>
            <a:r>
              <a:rPr lang="ru-RU" sz="1800" dirty="0" err="1" smtClean="0">
                <a:solidFill>
                  <a:schemeClr val="tx1"/>
                </a:solidFill>
              </a:rPr>
              <a:t>ГрК</a:t>
            </a:r>
            <a:r>
              <a:rPr lang="ru-RU" sz="1800" dirty="0" smtClean="0">
                <a:solidFill>
                  <a:schemeClr val="tx1"/>
                </a:solidFill>
              </a:rPr>
              <a:t> РФ Правительством РФ утвержден перечень процедур в сфере: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1"/>
                </a:solidFill>
              </a:rPr>
              <a:t>жилищного строительства </a:t>
            </a:r>
            <a:r>
              <a:rPr lang="ru-RU" sz="1800" dirty="0" smtClean="0">
                <a:solidFill>
                  <a:schemeClr val="tx1"/>
                </a:solidFill>
              </a:rPr>
              <a:t>(Постановление от 30.04.2014г. № 403)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строительства объектов капитального строительства </a:t>
            </a:r>
            <a:r>
              <a:rPr lang="ru-RU" sz="1800" b="1" dirty="0" smtClean="0">
                <a:solidFill>
                  <a:schemeClr val="tx1"/>
                </a:solidFill>
              </a:rPr>
              <a:t>нежилого назначения</a:t>
            </a:r>
            <a:r>
              <a:rPr lang="ru-RU" sz="1800" dirty="0" smtClean="0">
                <a:solidFill>
                  <a:schemeClr val="tx1"/>
                </a:solidFill>
              </a:rPr>
              <a:t> (Постановление от 28.03.2017г. № 346 действует с 30.09.2017г.)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строительства </a:t>
            </a:r>
            <a:r>
              <a:rPr lang="ru-RU" sz="1800" b="1" dirty="0" smtClean="0">
                <a:solidFill>
                  <a:schemeClr val="tx1"/>
                </a:solidFill>
              </a:rPr>
              <a:t>объектов электросетевого хозяйства с уровнем напряжения ниже 35кВ</a:t>
            </a:r>
            <a:r>
              <a:rPr lang="ru-RU" sz="1800" dirty="0" smtClean="0">
                <a:solidFill>
                  <a:schemeClr val="tx1"/>
                </a:solidFill>
              </a:rPr>
              <a:t> (Постановление от 27.12.2016г. № 1504  действует с 29.06.2017г.)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строительства </a:t>
            </a:r>
            <a:r>
              <a:rPr lang="ru-RU" sz="1800" b="1" dirty="0" smtClean="0">
                <a:solidFill>
                  <a:schemeClr val="tx1"/>
                </a:solidFill>
              </a:rPr>
              <a:t>объектов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водоснабжения и водоотведения </a:t>
            </a:r>
            <a:r>
              <a:rPr lang="ru-RU" sz="1800" dirty="0" smtClean="0">
                <a:solidFill>
                  <a:schemeClr val="tx1"/>
                </a:solidFill>
              </a:rPr>
              <a:t>(постановление от 07.11.2016г. № 1138 действует с 16.05.2017г.)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троительства </a:t>
            </a:r>
            <a:r>
              <a:rPr lang="ru-RU" sz="1800" b="1" dirty="0" smtClean="0">
                <a:solidFill>
                  <a:schemeClr val="tx1"/>
                </a:solidFill>
              </a:rPr>
              <a:t>сетей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теплоснабжения</a:t>
            </a:r>
            <a:r>
              <a:rPr lang="ru-RU" sz="1800" dirty="0" smtClean="0">
                <a:solidFill>
                  <a:schemeClr val="tx1"/>
                </a:solidFill>
              </a:rPr>
              <a:t> (Постановление от 17.04.2017г. № 425 действует с 25.10.2017г.)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42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ВОЗМОЖНОСТИ ОБЖАЛОВАНИЯ</a:t>
            </a:r>
            <a:r>
              <a:rPr lang="ru-RU" b="1" dirty="0">
                <a:cs typeface="Times New Roman" pitchFamily="18" charset="0"/>
              </a:rPr>
              <a:t/>
            </a:r>
            <a:br>
              <a:rPr lang="ru-RU" b="1" dirty="0"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43558"/>
            <a:ext cx="8229600" cy="3751064"/>
          </a:xfrm>
        </p:spPr>
        <p:txBody>
          <a:bodyPr numCol="1"/>
          <a:lstStyle/>
          <a:p>
            <a:pPr indent="0"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Юр.лица и предприниматели </a:t>
            </a:r>
            <a:r>
              <a:rPr lang="ru-RU" sz="1800" b="1" dirty="0">
                <a:solidFill>
                  <a:schemeClr val="tx1"/>
                </a:solidFill>
                <a:cs typeface="Times New Roman" pitchFamily="18" charset="0"/>
              </a:rPr>
              <a:t>могут жаловаться на акты, действия/ бездействия</a:t>
            </a:r>
          </a:p>
          <a:p>
            <a:pPr marL="6286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органов власти, если они:</a:t>
            </a:r>
          </a:p>
          <a:p>
            <a:pPr marL="6858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нарушают сроки исполнения процедур, включенных в исчерпывающие перечни;</a:t>
            </a:r>
          </a:p>
          <a:p>
            <a:pPr marL="6858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требуют выполнить процедуры, не включенные в исчерпывающие перечни.</a:t>
            </a:r>
            <a:endParaRPr lang="ru-RU" sz="1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286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800" b="1" dirty="0" smtClean="0">
                <a:solidFill>
                  <a:schemeClr val="tx1"/>
                </a:solidFill>
                <a:cs typeface="Times New Roman" pitchFamily="18" charset="0"/>
              </a:rPr>
              <a:t> организаций, осуществляющих, эксплуатацию инженерных сетей, если они</a:t>
            </a:r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28650" indent="-285750" algn="just" defTabSz="622300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предъявляют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не установленных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НПА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требования;</a:t>
            </a:r>
            <a:endParaRPr lang="ru-RU" sz="1600" dirty="0"/>
          </a:p>
          <a:p>
            <a:pPr marL="628650" indent="-285750" algn="just" defTabSz="622300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нарушают сроки осуществления процедур;</a:t>
            </a:r>
            <a:endParaRPr lang="ru-RU" sz="1600" dirty="0"/>
          </a:p>
          <a:p>
            <a:pPr marL="628650" indent="-285750" algn="just" defTabSz="622300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понуждают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осуществить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процедуры за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рамками «исчерпывающих перечней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»;</a:t>
            </a:r>
          </a:p>
          <a:p>
            <a:pPr marL="628650" indent="-285750" algn="just" defTabSz="622300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незаконно отказывают в приеме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документов.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35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2546"/>
            <a:ext cx="8229600" cy="85725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ВАЖНЫЕ МОМЕНТЫ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03598"/>
            <a:ext cx="8229600" cy="3394472"/>
          </a:xfrm>
        </p:spPr>
        <p:txBody>
          <a:bodyPr/>
          <a:lstStyle/>
          <a:p>
            <a:pPr marL="628650" indent="-285750" algn="just"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ru-RU" sz="1800" b="1" u="sng" dirty="0" smtClean="0">
                <a:solidFill>
                  <a:schemeClr val="tx1"/>
                </a:solidFill>
                <a:cs typeface="Times New Roman" pitchFamily="18" charset="0"/>
              </a:rPr>
              <a:t>Субъект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– </a:t>
            </a:r>
            <a:r>
              <a:rPr lang="ru-RU" sz="1800" b="1" dirty="0" smtClean="0">
                <a:solidFill>
                  <a:srgbClr val="FF0000"/>
                </a:solidFill>
                <a:cs typeface="Times New Roman" pitchFamily="18" charset="0"/>
              </a:rPr>
              <a:t>лицо, чьи права и законные интересы ущемлены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Юридическое лицо</a:t>
            </a:r>
          </a:p>
          <a:p>
            <a:pPr marL="628650" indent="-285750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Индивидуальных предприниматель</a:t>
            </a:r>
          </a:p>
          <a:p>
            <a:pPr marL="628650" indent="-285750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ru-RU" sz="1800" b="1" u="sng" dirty="0" smtClean="0">
                <a:solidFill>
                  <a:schemeClr val="tx1"/>
                </a:solidFill>
                <a:cs typeface="Times New Roman" pitchFamily="18" charset="0"/>
              </a:rPr>
              <a:t>Сроки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- не позднее чем в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течение </a:t>
            </a:r>
            <a:r>
              <a:rPr lang="ru-RU" sz="1800" b="1" dirty="0">
                <a:solidFill>
                  <a:srgbClr val="FF0000"/>
                </a:solidFill>
                <a:cs typeface="Times New Roman" pitchFamily="18" charset="0"/>
              </a:rPr>
              <a:t>3х месяцев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с момента </a:t>
            </a:r>
            <a:endParaRPr lang="ru-RU" sz="1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совершения действий/бездействий и (или), </a:t>
            </a:r>
          </a:p>
          <a:p>
            <a:pPr marL="628650" indent="-285750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принятия акта, противоречащего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действующему законодательству;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9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8296"/>
            <a:ext cx="8229600" cy="52956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ВАЖНЫЕ МОМЕНТЫ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7535"/>
            <a:ext cx="8435280" cy="388843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Жалоба должна содержать в себе следующую информацию, в противном случае, жалоба подлежит возврату заявителю: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О заявителе: </a:t>
            </a:r>
            <a:r>
              <a:rPr lang="ru-RU" sz="1800" dirty="0" smtClean="0">
                <a:solidFill>
                  <a:schemeClr val="tx1"/>
                </a:solidFill>
              </a:rPr>
              <a:t>наименование</a:t>
            </a:r>
            <a:r>
              <a:rPr lang="ru-RU" sz="1800" dirty="0">
                <a:solidFill>
                  <a:schemeClr val="tx1"/>
                </a:solidFill>
              </a:rPr>
              <a:t>, место </a:t>
            </a:r>
            <a:r>
              <a:rPr lang="ru-RU" sz="1800" dirty="0" smtClean="0">
                <a:solidFill>
                  <a:schemeClr val="tx1"/>
                </a:solidFill>
              </a:rPr>
              <a:t>нахождения (адрес регистрации), </a:t>
            </a:r>
            <a:r>
              <a:rPr lang="ru-RU" sz="1800" dirty="0">
                <a:solidFill>
                  <a:schemeClr val="tx1"/>
                </a:solidFill>
              </a:rPr>
              <a:t>почтовый адрес, адрес электронной почты, телефон, факс 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Об ответчике: </a:t>
            </a:r>
            <a:r>
              <a:rPr lang="ru-RU" sz="1800" dirty="0" smtClean="0">
                <a:solidFill>
                  <a:schemeClr val="tx1"/>
                </a:solidFill>
              </a:rPr>
              <a:t>наименование</a:t>
            </a:r>
            <a:r>
              <a:rPr lang="ru-RU" sz="1800" dirty="0">
                <a:solidFill>
                  <a:schemeClr val="tx1"/>
                </a:solidFill>
              </a:rPr>
              <a:t>, адрес места нахождения, почтовый адрес, номер телефона лица, в отношении которого подано </a:t>
            </a:r>
            <a:r>
              <a:rPr lang="ru-RU" sz="1800" dirty="0" smtClean="0">
                <a:solidFill>
                  <a:schemeClr val="tx1"/>
                </a:solidFill>
              </a:rPr>
              <a:t>заявление.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Суть жалобы: </a:t>
            </a:r>
            <a:r>
              <a:rPr lang="ru-RU" sz="1800" dirty="0" smtClean="0">
                <a:solidFill>
                  <a:schemeClr val="tx1"/>
                </a:solidFill>
              </a:rPr>
              <a:t>описание </a:t>
            </a:r>
            <a:r>
              <a:rPr lang="ru-RU" sz="1800" dirty="0">
                <a:solidFill>
                  <a:schemeClr val="tx1"/>
                </a:solidFill>
              </a:rPr>
              <a:t>нарушений процедур, включенных в исчерпывающие перечни процедур в сферах строительства, со ссылками на законы и (или) иные нормативные правовые акты, которыми установлен порядок их </a:t>
            </a:r>
            <a:r>
              <a:rPr lang="ru-RU" sz="1800" dirty="0" smtClean="0">
                <a:solidFill>
                  <a:schemeClr val="tx1"/>
                </a:solidFill>
              </a:rPr>
              <a:t>осуществления.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Требования заявителя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kern="1200" dirty="0" smtClean="0">
                <a:solidFill>
                  <a:schemeClr val="tx1"/>
                </a:solidFill>
              </a:rPr>
              <a:t>Документы</a:t>
            </a:r>
            <a:r>
              <a:rPr lang="ru-RU" sz="1800" kern="1200" dirty="0">
                <a:solidFill>
                  <a:schemeClr val="tx1"/>
                </a:solidFill>
              </a:rPr>
              <a:t>, свидетельствующие о фактах </a:t>
            </a:r>
            <a:r>
              <a:rPr lang="ru-RU" sz="1800" kern="1200" dirty="0" smtClean="0">
                <a:solidFill>
                  <a:schemeClr val="tx1"/>
                </a:solidFill>
              </a:rPr>
              <a:t>нарушения (прилагаются к жалобе)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kern="1200" dirty="0" smtClean="0">
                <a:solidFill>
                  <a:srgbClr val="FF0000"/>
                </a:solidFill>
              </a:rPr>
              <a:t>Жалоба подписывается заявителем, либо его представителем при наличии документов, подтверждающих соответствующие полномочия</a:t>
            </a:r>
            <a:r>
              <a:rPr lang="ru-RU" sz="1800" kern="1200" dirty="0" smtClean="0">
                <a:solidFill>
                  <a:srgbClr val="FF0000"/>
                </a:solidFill>
              </a:rPr>
              <a:t>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85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626" y="-164554"/>
            <a:ext cx="8229600" cy="85725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ПОРЯДОК ОБЖАЛОВАНИЯ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449312"/>
            <a:ext cx="3584510" cy="91937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Принятие решения о возврате жалобы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46184" y="708721"/>
            <a:ext cx="4274898" cy="566885"/>
          </a:xfrm>
          <a:prstGeom prst="round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Подача жалобы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91509" y="1455663"/>
            <a:ext cx="375695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Принятие жалобы, уведомление сторон о времени и дате рассмотрения жалобы, размещение на сайте </a:t>
            </a:r>
            <a:endParaRPr lang="ru-RU" sz="1400" i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101851" y="1275606"/>
            <a:ext cx="392452" cy="173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402543" y="1259454"/>
            <a:ext cx="348345" cy="1898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3994801" y="3280123"/>
            <a:ext cx="10949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7+7 </a:t>
            </a:r>
            <a:r>
              <a:rPr lang="ru-RU" sz="1400" dirty="0" err="1" smtClean="0">
                <a:solidFill>
                  <a:srgbClr val="FF0000"/>
                </a:solidFill>
              </a:rPr>
              <a:t>р</a:t>
            </a:r>
            <a:r>
              <a:rPr lang="ru-RU" sz="1400" dirty="0" smtClean="0">
                <a:solidFill>
                  <a:srgbClr val="FF0000"/>
                </a:solidFill>
              </a:rPr>
              <a:t>/дней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83768" y="2461570"/>
            <a:ext cx="4274898" cy="648072"/>
          </a:xfrm>
          <a:prstGeom prst="round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Рассмотрение жалобы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413636" y="3354872"/>
            <a:ext cx="2550776" cy="654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необоснованна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44122" y="3354872"/>
            <a:ext cx="2655503" cy="654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обоснованна</a:t>
            </a:r>
            <a:r>
              <a:rPr lang="ru-RU" sz="1400" i="1" dirty="0" smtClean="0">
                <a:solidFill>
                  <a:schemeClr val="tx1"/>
                </a:solidFill>
              </a:rPr>
              <a:t>, выявлены нарушения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4077109" y="145429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3 р/дня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Волна 42"/>
          <p:cNvSpPr/>
          <p:nvPr/>
        </p:nvSpPr>
        <p:spPr>
          <a:xfrm>
            <a:off x="8027693" y="3285116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Выдача предписания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612665" y="4229100"/>
            <a:ext cx="3859209" cy="914400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Направление решения и предписания; размещение на сайте – </a:t>
            </a:r>
            <a:r>
              <a:rPr lang="ru-RU" sz="1400" b="1" dirty="0" smtClean="0">
                <a:solidFill>
                  <a:srgbClr val="FF0000"/>
                </a:solidFill>
              </a:rPr>
              <a:t>3 р/дня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720217" y="3139202"/>
            <a:ext cx="392452" cy="1898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750888" y="3147814"/>
            <a:ext cx="348345" cy="1898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5220072" y="4009658"/>
            <a:ext cx="356643" cy="219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320130" y="4015456"/>
            <a:ext cx="348345" cy="213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43" idx="1"/>
          </p:cNvCxnSpPr>
          <p:nvPr/>
        </p:nvCxnSpPr>
        <p:spPr>
          <a:xfrm>
            <a:off x="7745241" y="3702872"/>
            <a:ext cx="282452" cy="394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999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03" y="-17016"/>
            <a:ext cx="8229600" cy="58357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ИТОГИ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91264" cy="34598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За 2016-2017гг. рассмотрено 80 жалоб, в </a:t>
            </a:r>
            <a:r>
              <a:rPr lang="ru-RU" sz="2000" dirty="0" err="1" smtClean="0">
                <a:solidFill>
                  <a:schemeClr val="tx1"/>
                </a:solidFill>
              </a:rPr>
              <a:t>т.ч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на нарушение сроков выдачи градостроительных планов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по отказу в подключении к инженерным сетям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на нарушение сроков заключения договоров на подключение (технологическое присоединение) к инженерным сетям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незаконные требования к заявителю и составу документов 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на нарушение сроков выдачи разрешения на строительство или внесения изменений в разрешение на строительство</a:t>
            </a:r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9" name="Пятиугольник 4"/>
          <p:cNvSpPr/>
          <p:nvPr/>
        </p:nvSpPr>
        <p:spPr>
          <a:xfrm>
            <a:off x="2827273" y="2007364"/>
            <a:ext cx="3771647" cy="112877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7757" tIns="64770" rIns="120904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/>
          </a:p>
        </p:txBody>
      </p:sp>
    </p:spTree>
    <p:extLst>
      <p:ext uri="{BB962C8B-B14F-4D97-AF65-F5344CB8AC3E}">
        <p14:creationId xmlns="" xmlns:p14="http://schemas.microsoft.com/office/powerpoint/2010/main" val="7305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7534"/>
            <a:ext cx="848797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  <a:defRPr/>
            </a:pPr>
            <a:endParaRPr lang="ru-RU" sz="1800" b="1" dirty="0" smtClean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Статья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14.9.1 КОАП РФ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определяет рамки ответственности органов власти за допущенные нарушения:</a:t>
            </a:r>
          </a:p>
          <a:p>
            <a:pPr algn="just">
              <a:spcAft>
                <a:spcPts val="0"/>
              </a:spcAft>
              <a:defRPr/>
            </a:pP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      Штраф </a:t>
            </a:r>
            <a:r>
              <a:rPr lang="ru-RU" sz="1800" dirty="0">
                <a:latin typeface="+mn-lt"/>
                <a:cs typeface="Times New Roman" panose="02020603050405020304" pitchFamily="18" charset="0"/>
              </a:rPr>
              <a:t>от 3 до 5 тысяч рублей. За повторное правонарушение размер административного штрафа </a:t>
            </a: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увеличивается, </a:t>
            </a:r>
            <a:r>
              <a:rPr lang="ru-RU" sz="1800" dirty="0">
                <a:latin typeface="+mn-lt"/>
                <a:cs typeface="Times New Roman" panose="02020603050405020304" pitchFamily="18" charset="0"/>
              </a:rPr>
              <a:t>в особо серьезных случаях должностное лицо может быть дисквалифицировано на срок до 2 лет. </a:t>
            </a:r>
            <a:endParaRPr lang="ru-RU" sz="1800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endParaRPr lang="ru-RU" sz="1800" dirty="0">
              <a:latin typeface="+mn-lt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 Статьей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9.21 КОАП РФ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установлена ответственность для </a:t>
            </a:r>
            <a:r>
              <a:rPr lang="ru-RU" sz="1800" b="1" dirty="0" smtClean="0">
                <a:latin typeface="+mn-lt"/>
                <a:cs typeface="Times New Roman" panose="02020603050405020304" pitchFamily="18" charset="0"/>
              </a:rPr>
              <a:t>субъектов естественных монополий</a:t>
            </a:r>
            <a:endParaRPr lang="ru-RU" sz="1800" b="1" dirty="0" smtClean="0">
              <a:latin typeface="+mn-lt"/>
              <a:cs typeface="Times New Roman" panose="02020603050405020304" pitchFamily="18" charset="0"/>
            </a:endParaRPr>
          </a:p>
          <a:p>
            <a:pPr indent="450850" algn="just">
              <a:spcAft>
                <a:spcPts val="0"/>
              </a:spcAft>
            </a:pP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Штрафы: от </a:t>
            </a: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10 </a:t>
            </a:r>
            <a:r>
              <a:rPr lang="ru-RU" sz="1800" dirty="0">
                <a:latin typeface="+mn-lt"/>
                <a:cs typeface="Times New Roman" panose="02020603050405020304" pitchFamily="18" charset="0"/>
              </a:rPr>
              <a:t>до </a:t>
            </a: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40 </a:t>
            </a:r>
            <a:r>
              <a:rPr lang="ru-RU" sz="1800" dirty="0">
                <a:latin typeface="+mn-lt"/>
                <a:cs typeface="Times New Roman" panose="02020603050405020304" pitchFamily="18" charset="0"/>
              </a:rPr>
              <a:t>тысяч </a:t>
            </a: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рублей на должностное лицо, юридическое лицо: 100 - </a:t>
            </a:r>
            <a:r>
              <a:rPr lang="ru-RU" sz="1800" dirty="0">
                <a:latin typeface="+mn-lt"/>
                <a:cs typeface="Times New Roman" panose="02020603050405020304" pitchFamily="18" charset="0"/>
              </a:rPr>
              <a:t>500 тысяч рублей. За повторное нарушение сумма штрафа может быть увеличена почти в два </a:t>
            </a:r>
            <a:r>
              <a:rPr lang="ru-RU" sz="1800" dirty="0" smtClean="0">
                <a:latin typeface="+mn-lt"/>
                <a:cs typeface="Times New Roman" panose="02020603050405020304" pitchFamily="18" charset="0"/>
              </a:rPr>
              <a:t>раза, а должностное лицо может быть дисквалифицировано.</a:t>
            </a:r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0" y="107140"/>
            <a:ext cx="9144000" cy="410765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АДМИНИСТРАТИВНАЯ ОТВЕТСТВЕННОСТЬ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90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14846</TotalTime>
  <Words>650</Words>
  <Application>Microsoft Office PowerPoint</Application>
  <PresentationFormat>Экран (16:9)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НОВОЕ В ЗАКОНОДАТЕЛЬСТВЕ</vt:lpstr>
      <vt:lpstr>ИСЧЕРПЫВАЮЩИЕ ПЕРЕЧНИ</vt:lpstr>
      <vt:lpstr>ВОЗМОЖНОСТИ ОБЖАЛОВАНИЯ </vt:lpstr>
      <vt:lpstr>ВАЖНЫЕ МОМЕНТЫ</vt:lpstr>
      <vt:lpstr>ВАЖНЫЕ МОМЕНТЫ</vt:lpstr>
      <vt:lpstr>ПОРЯДОК ОБЖАЛОВАНИЯ</vt:lpstr>
      <vt:lpstr>ИТОГИ </vt:lpstr>
      <vt:lpstr>АДМИНИСТРАТИВНАЯ ОТВЕТСТВЕННОСТЬ</vt:lpstr>
      <vt:lpstr>ГЛАСНОСТЬ</vt:lpstr>
      <vt:lpstr>Слайд 11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Оксана</cp:lastModifiedBy>
  <cp:revision>525</cp:revision>
  <cp:lastPrinted>2013-06-05T07:02:39Z</cp:lastPrinted>
  <dcterms:created xsi:type="dcterms:W3CDTF">2012-06-13T09:09:29Z</dcterms:created>
  <dcterms:modified xsi:type="dcterms:W3CDTF">2018-02-15T11:16:48Z</dcterms:modified>
</cp:coreProperties>
</file>