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80" r:id="rId2"/>
    <p:sldId id="586" r:id="rId3"/>
    <p:sldId id="587" r:id="rId4"/>
    <p:sldId id="588" r:id="rId5"/>
    <p:sldId id="581" r:id="rId6"/>
    <p:sldId id="585" r:id="rId7"/>
    <p:sldId id="572" r:id="rId8"/>
    <p:sldId id="551" r:id="rId9"/>
    <p:sldId id="589" r:id="rId10"/>
    <p:sldId id="590" r:id="rId11"/>
    <p:sldId id="571" r:id="rId12"/>
    <p:sldId id="591" r:id="rId13"/>
    <p:sldId id="417" r:id="rId14"/>
  </p:sldIdLst>
  <p:sldSz cx="12192000" cy="6858000"/>
  <p:notesSz cx="9866313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ktika23_3" initials="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99FF"/>
    <a:srgbClr val="FF66FF"/>
    <a:srgbClr val="FF9933"/>
    <a:srgbClr val="FF3300"/>
    <a:srgbClr val="468686"/>
    <a:srgbClr val="FF9900"/>
    <a:srgbClr val="FFCC00"/>
    <a:srgbClr val="006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2520" autoAdjust="0"/>
  </p:normalViewPr>
  <p:slideViewPr>
    <p:cSldViewPr>
      <p:cViewPr varScale="1">
        <p:scale>
          <a:sx n="81" d="100"/>
          <a:sy n="81" d="100"/>
        </p:scale>
        <p:origin x="70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26552605266086"/>
          <c:y val="0.18485729476770177"/>
          <c:w val="0.8194592267525832"/>
          <c:h val="0.57930042920401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FA8-4318-98D9-98EF303D94F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FA8-4318-98D9-98EF303D94FE}"/>
              </c:ext>
            </c:extLst>
          </c:dPt>
          <c:dLbls>
            <c:dLbl>
              <c:idx val="0"/>
              <c:layout>
                <c:manualLayout>
                  <c:x val="5.7544569900460557E-2"/>
                  <c:y val="1.802688179289136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82</a:t>
                    </a:r>
                  </a:p>
                  <a:p>
                    <a:pPr>
                      <a:defRPr b="1"/>
                    </a:pP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976415094339633E-2"/>
                      <c:h val="7.68852949085089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FA8-4318-98D9-98EF303D94FE}"/>
                </c:ext>
              </c:extLst>
            </c:dLbl>
            <c:dLbl>
              <c:idx val="1"/>
              <c:layout>
                <c:manualLayout>
                  <c:x val="0.16974843704234918"/>
                  <c:y val="-7.12874306482953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A8-4318-98D9-98EF303D94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A8-4318-98D9-98EF303D94FE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Исполнено 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1FA8-4318-98D9-98EF303D94FE}"/>
              </c:ext>
            </c:extLst>
          </c:dPt>
          <c:dLbls>
            <c:dLbl>
              <c:idx val="0"/>
              <c:layout>
                <c:manualLayout>
                  <c:x val="4.9528301886792456E-2"/>
                  <c:y val="-6.453897214802689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FA8-4318-98D9-98EF303D94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A8-4318-98D9-98EF303D9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4975232"/>
        <c:axId val="24973696"/>
        <c:axId val="0"/>
      </c:bar3DChart>
      <c:valAx>
        <c:axId val="2497369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24975232"/>
        <c:crosses val="max"/>
        <c:crossBetween val="between"/>
      </c:valAx>
      <c:catAx>
        <c:axId val="24975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97369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9.559215642706366E-2"/>
          <c:y val="0.79819609660971602"/>
          <c:w val="0.22474316594859606"/>
          <c:h val="0.1205674902777596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26552605266086"/>
          <c:y val="0.18485729476770177"/>
          <c:w val="0.8194592267525832"/>
          <c:h val="0.57930042920401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803-47D7-9941-8FC7A2B70BE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803-47D7-9941-8FC7A2B70BED}"/>
              </c:ext>
            </c:extLst>
          </c:dPt>
          <c:dLbls>
            <c:dLbl>
              <c:idx val="0"/>
              <c:layout>
                <c:manualLayout>
                  <c:x val="7.8460815698917871E-2"/>
                  <c:y val="-2.044475078890559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100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592516359364107E-2"/>
                      <c:h val="9.49693025636765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803-47D7-9941-8FC7A2B70BED}"/>
                </c:ext>
              </c:extLst>
            </c:dLbl>
            <c:dLbl>
              <c:idx val="1"/>
              <c:layout>
                <c:manualLayout>
                  <c:x val="0.16974843704234918"/>
                  <c:y val="-7.12874306482953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03-47D7-9941-8FC7A2B70B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03-47D7-9941-8FC7A2B70BED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Исполнено 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5803-47D7-9941-8FC7A2B70BED}"/>
              </c:ext>
            </c:extLst>
          </c:dPt>
          <c:dLbls>
            <c:dLbl>
              <c:idx val="0"/>
              <c:layout>
                <c:manualLayout>
                  <c:x val="4.8193904950994008E-2"/>
                  <c:y val="-4.277097545888996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803-47D7-9941-8FC7A2B70B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03-47D7-9941-8FC7A2B70B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5048960"/>
        <c:axId val="25047424"/>
        <c:axId val="0"/>
      </c:bar3DChart>
      <c:valAx>
        <c:axId val="2504742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25048960"/>
        <c:crosses val="max"/>
        <c:crossBetween val="between"/>
      </c:valAx>
      <c:catAx>
        <c:axId val="25048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04742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9.559215642706366E-2"/>
          <c:y val="0.83467441406383547"/>
          <c:w val="0.22962251649597676"/>
          <c:h val="0.1225167295134324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26552605266086"/>
          <c:y val="0.18485729476770177"/>
          <c:w val="0.8194592267525832"/>
          <c:h val="0.57930042920401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 Возбуждено всего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669-4470-A4E7-F1FEB57D3BA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669-4470-A4E7-F1FEB57D3BAC}"/>
              </c:ext>
            </c:extLst>
          </c:dPt>
          <c:dLbls>
            <c:dLbl>
              <c:idx val="0"/>
              <c:layout>
                <c:manualLayout>
                  <c:x val="4.1928158991437314E-2"/>
                  <c:y val="-2.381112583734827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 smtClean="0"/>
                      <a:t>46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50714685839863"/>
                      <c:h val="7.9738792716302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669-4470-A4E7-F1FEB57D3BAC}"/>
                </c:ext>
              </c:extLst>
            </c:dLbl>
            <c:dLbl>
              <c:idx val="1"/>
              <c:layout>
                <c:manualLayout>
                  <c:x val="0.16974843704234918"/>
                  <c:y val="-7.12874306482953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69-4470-A4E7-F1FEB57D3B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69-4470-A4E7-F1FEB57D3BA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Выявлено нарушений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D669-4470-A4E7-F1FEB57D3BAC}"/>
              </c:ext>
            </c:extLst>
          </c:dPt>
          <c:dLbls>
            <c:dLbl>
              <c:idx val="0"/>
              <c:layout>
                <c:manualLayout>
                  <c:x val="2.6873818860073007E-2"/>
                  <c:y val="-3.229296901283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669-4470-A4E7-F1FEB57D3B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69-4470-A4E7-F1FEB57D3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32949760"/>
        <c:axId val="32948224"/>
        <c:axId val="0"/>
      </c:bar3DChart>
      <c:valAx>
        <c:axId val="3294822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32949760"/>
        <c:crosses val="max"/>
        <c:crossBetween val="between"/>
      </c:valAx>
      <c:catAx>
        <c:axId val="32949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94822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2.9629106673479056E-2"/>
          <c:y val="0.80238150377657569"/>
          <c:w val="0.25139505321670186"/>
          <c:h val="0.1836587796974045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26552605266086"/>
          <c:y val="0.18485729476770177"/>
          <c:w val="0.8194592267525832"/>
          <c:h val="0.57930042920401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 Возбуждено всего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4FC-4C1E-AD20-9A1B98BEB3D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4FC-4C1E-AD20-9A1B98BEB3DA}"/>
              </c:ext>
            </c:extLst>
          </c:dPt>
          <c:dLbls>
            <c:dLbl>
              <c:idx val="0"/>
              <c:layout>
                <c:manualLayout>
                  <c:x val="3.4598935665962859E-2"/>
                  <c:y val="-1.387463208313317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45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50714685839863"/>
                      <c:h val="7.9738792716302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4FC-4C1E-AD20-9A1B98BEB3DA}"/>
                </c:ext>
              </c:extLst>
            </c:dLbl>
            <c:dLbl>
              <c:idx val="1"/>
              <c:layout>
                <c:manualLayout>
                  <c:x val="0.16974843704234918"/>
                  <c:y val="-7.12874306482953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FC-4C1E-AD20-9A1B98BEB3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FC-4C1E-AD20-9A1B98BEB3D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Выявлено нарушений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64FC-4C1E-AD20-9A1B98BEB3DA}"/>
              </c:ext>
            </c:extLst>
          </c:dPt>
          <c:dLbls>
            <c:dLbl>
              <c:idx val="0"/>
              <c:layout>
                <c:manualLayout>
                  <c:x val="4.1532265511021918E-2"/>
                  <c:y val="-1.49044472366920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4FC-4C1E-AD20-9A1B98BEB3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FC-4C1E-AD20-9A1B98BEB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4557440"/>
        <c:axId val="24555904"/>
        <c:axId val="0"/>
      </c:bar3DChart>
      <c:valAx>
        <c:axId val="2455590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24557440"/>
        <c:crosses val="max"/>
        <c:crossBetween val="between"/>
      </c:valAx>
      <c:catAx>
        <c:axId val="24557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55590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2.9629106673479056E-2"/>
          <c:y val="0.80238150377657569"/>
          <c:w val="0.25139505321670186"/>
          <c:h val="0.1836587796974045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обжалованных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8000"/>
                    <a:shade val="60000"/>
                  </a:schemeClr>
                </a:gs>
                <a:gs pos="33000">
                  <a:schemeClr val="accent6">
                    <a:tint val="58000"/>
                    <a:tint val="86500"/>
                  </a:schemeClr>
                </a:gs>
                <a:gs pos="46750">
                  <a:schemeClr val="accent6">
                    <a:tint val="58000"/>
                    <a:tint val="71000"/>
                    <a:satMod val="112000"/>
                  </a:schemeClr>
                </a:gs>
                <a:gs pos="53000">
                  <a:schemeClr val="accent6">
                    <a:tint val="58000"/>
                    <a:tint val="71000"/>
                    <a:satMod val="112000"/>
                  </a:schemeClr>
                </a:gs>
                <a:gs pos="68000">
                  <a:schemeClr val="accent6">
                    <a:tint val="58000"/>
                    <a:tint val="86000"/>
                  </a:schemeClr>
                </a:gs>
                <a:gs pos="100000">
                  <a:schemeClr val="accent6">
                    <a:tint val="58000"/>
                    <a:shade val="60000"/>
                  </a:schemeClr>
                </a:gs>
              </a:gsLst>
              <a:lin ang="8350000" scaled="1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dLbls>
            <c:dLbl>
              <c:idx val="0"/>
              <c:layout>
                <c:manualLayout>
                  <c:x val="3.8158706732574529E-2"/>
                  <c:y val="-4.0219644000746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5A-4BBA-B1B3-6D09C3BE58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5A-4BBA-B1B3-6D09C3BE58B3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86000"/>
                    <a:shade val="60000"/>
                  </a:schemeClr>
                </a:gs>
                <a:gs pos="33000">
                  <a:schemeClr val="accent6">
                    <a:tint val="86000"/>
                    <a:tint val="86500"/>
                  </a:schemeClr>
                </a:gs>
                <a:gs pos="46750">
                  <a:schemeClr val="accent6">
                    <a:tint val="86000"/>
                    <a:tint val="71000"/>
                    <a:satMod val="112000"/>
                  </a:schemeClr>
                </a:gs>
                <a:gs pos="53000">
                  <a:schemeClr val="accent6">
                    <a:tint val="86000"/>
                    <a:tint val="71000"/>
                    <a:satMod val="112000"/>
                  </a:schemeClr>
                </a:gs>
                <a:gs pos="68000">
                  <a:schemeClr val="accent6">
                    <a:tint val="86000"/>
                    <a:tint val="86000"/>
                  </a:schemeClr>
                </a:gs>
                <a:gs pos="100000">
                  <a:schemeClr val="accent6">
                    <a:tint val="86000"/>
                    <a:shade val="60000"/>
                  </a:schemeClr>
                </a:gs>
              </a:gsLst>
              <a:lin ang="8350000" scaled="1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dLbls>
            <c:dLbl>
              <c:idx val="0"/>
              <c:layout>
                <c:manualLayout>
                  <c:x val="2.8301886792452831E-2"/>
                  <c:y val="-3.0866359269839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75A-4BBA-B1B3-6D09C3BE58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F75A-4BBA-B1B3-6D09C3BE58B3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отмена судом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86000"/>
                    <a:shade val="60000"/>
                  </a:schemeClr>
                </a:gs>
                <a:gs pos="33000">
                  <a:schemeClr val="accent6">
                    <a:shade val="86000"/>
                    <a:tint val="86500"/>
                  </a:schemeClr>
                </a:gs>
                <a:gs pos="46750">
                  <a:schemeClr val="accent6">
                    <a:shade val="86000"/>
                    <a:tint val="71000"/>
                    <a:satMod val="112000"/>
                  </a:schemeClr>
                </a:gs>
                <a:gs pos="53000">
                  <a:schemeClr val="accent6">
                    <a:shade val="86000"/>
                    <a:tint val="71000"/>
                    <a:satMod val="112000"/>
                  </a:schemeClr>
                </a:gs>
                <a:gs pos="68000">
                  <a:schemeClr val="accent6">
                    <a:shade val="86000"/>
                    <a:tint val="86000"/>
                  </a:schemeClr>
                </a:gs>
                <a:gs pos="100000">
                  <a:schemeClr val="accent6">
                    <a:shade val="86000"/>
                    <a:shade val="60000"/>
                  </a:schemeClr>
                </a:gs>
              </a:gsLst>
              <a:lin ang="8350000" scaled="1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dLbls>
            <c:dLbl>
              <c:idx val="0"/>
              <c:layout>
                <c:manualLayout>
                  <c:x val="3.5377358490566127E-2"/>
                  <c:y val="-3.0866359269839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75A-4BBA-B1B3-6D09C3BE58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75A-4BBA-B1B3-6D09C3BE58B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8000"/>
                    <a:shade val="60000"/>
                  </a:schemeClr>
                </a:gs>
                <a:gs pos="33000">
                  <a:schemeClr val="accent6">
                    <a:shade val="58000"/>
                    <a:tint val="86500"/>
                  </a:schemeClr>
                </a:gs>
                <a:gs pos="46750">
                  <a:schemeClr val="accent6">
                    <a:shade val="58000"/>
                    <a:tint val="71000"/>
                    <a:satMod val="112000"/>
                  </a:schemeClr>
                </a:gs>
                <a:gs pos="53000">
                  <a:schemeClr val="accent6">
                    <a:shade val="58000"/>
                    <a:tint val="71000"/>
                    <a:satMod val="112000"/>
                  </a:schemeClr>
                </a:gs>
                <a:gs pos="68000">
                  <a:schemeClr val="accent6">
                    <a:shade val="58000"/>
                    <a:tint val="86000"/>
                  </a:schemeClr>
                </a:gs>
                <a:gs pos="100000">
                  <a:schemeClr val="accent6">
                    <a:shade val="58000"/>
                    <a:shade val="60000"/>
                  </a:schemeClr>
                </a:gs>
              </a:gsLst>
              <a:lin ang="8350000" scaled="1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dLbls>
            <c:dLbl>
              <c:idx val="0"/>
              <c:layout>
                <c:manualLayout>
                  <c:x val="4.6418414394671467E-2"/>
                  <c:y val="-4.6559212342773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75A-4BBA-B1B3-6D09C3BE58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Лист1!$E$2</c:f>
              <c:numCache>
                <c:formatCode>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F75A-4BBA-B1B3-6D09C3BE5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098304"/>
        <c:axId val="34419456"/>
        <c:axId val="0"/>
      </c:bar3DChart>
      <c:catAx>
        <c:axId val="4809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419456"/>
        <c:crosses val="autoZero"/>
        <c:auto val="1"/>
        <c:lblAlgn val="ctr"/>
        <c:lblOffset val="100"/>
        <c:noMultiLvlLbl val="0"/>
      </c:catAx>
      <c:valAx>
        <c:axId val="3441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09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0000"/>
                  </a:schemeClr>
                </a:gs>
                <a:gs pos="33000">
                  <a:schemeClr val="accent1">
                    <a:tint val="86500"/>
                  </a:schemeClr>
                </a:gs>
                <a:gs pos="46750">
                  <a:schemeClr val="accent1">
                    <a:tint val="71000"/>
                    <a:satMod val="112000"/>
                  </a:schemeClr>
                </a:gs>
                <a:gs pos="53000">
                  <a:schemeClr val="accent1">
                    <a:tint val="71000"/>
                    <a:satMod val="112000"/>
                  </a:schemeClr>
                </a:gs>
                <a:gs pos="68000">
                  <a:schemeClr val="accent1">
                    <a:tint val="86000"/>
                  </a:schemeClr>
                </a:gs>
                <a:gs pos="100000">
                  <a:schemeClr val="accent1">
                    <a:shade val="60000"/>
                  </a:schemeClr>
                </a:gs>
              </a:gsLst>
              <a:lin ang="8350000" scaled="1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dLbls>
            <c:dLbl>
              <c:idx val="0"/>
              <c:layout>
                <c:manualLayout>
                  <c:x val="3.8158706732574529E-2"/>
                  <c:y val="-4.0219644000746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ADF-4AD1-89FA-C6CCC370C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CADF-4AD1-89FA-C6CCC370C1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60000"/>
                  </a:schemeClr>
                </a:gs>
                <a:gs pos="33000">
                  <a:schemeClr val="accent2">
                    <a:tint val="86500"/>
                  </a:schemeClr>
                </a:gs>
                <a:gs pos="46750">
                  <a:schemeClr val="accent2">
                    <a:tint val="71000"/>
                    <a:satMod val="112000"/>
                  </a:schemeClr>
                </a:gs>
                <a:gs pos="53000">
                  <a:schemeClr val="accent2">
                    <a:tint val="71000"/>
                    <a:satMod val="112000"/>
                  </a:schemeClr>
                </a:gs>
                <a:gs pos="68000">
                  <a:schemeClr val="accent2">
                    <a:tint val="86000"/>
                  </a:schemeClr>
                </a:gs>
                <a:gs pos="100000">
                  <a:schemeClr val="accent2">
                    <a:shade val="60000"/>
                  </a:schemeClr>
                </a:gs>
              </a:gsLst>
              <a:lin ang="8350000" scaled="1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dLbls>
            <c:dLbl>
              <c:idx val="0"/>
              <c:layout>
                <c:manualLayout>
                  <c:x val="2.8301886792452831E-2"/>
                  <c:y val="-3.0866359269839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ADF-4AD1-89FA-C6CCC370C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CADF-4AD1-89FA-C6CCC370C15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количесто обжалованных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60000"/>
                  </a:schemeClr>
                </a:gs>
                <a:gs pos="33000">
                  <a:schemeClr val="accent3">
                    <a:tint val="86500"/>
                  </a:schemeClr>
                </a:gs>
                <a:gs pos="46750">
                  <a:schemeClr val="accent3">
                    <a:tint val="71000"/>
                    <a:satMod val="112000"/>
                  </a:schemeClr>
                </a:gs>
                <a:gs pos="53000">
                  <a:schemeClr val="accent3">
                    <a:tint val="71000"/>
                    <a:satMod val="112000"/>
                  </a:schemeClr>
                </a:gs>
                <a:gs pos="68000">
                  <a:schemeClr val="accent3">
                    <a:tint val="86000"/>
                  </a:schemeClr>
                </a:gs>
                <a:gs pos="100000">
                  <a:schemeClr val="accent3">
                    <a:shade val="60000"/>
                  </a:schemeClr>
                </a:gs>
              </a:gsLst>
              <a:lin ang="8350000" scaled="1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dLbls>
            <c:dLbl>
              <c:idx val="0"/>
              <c:layout>
                <c:manualLayout>
                  <c:x val="3.5377358490566127E-2"/>
                  <c:y val="-3.0866359269839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ADF-4AD1-89FA-C6CCC370C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DF-4AD1-89FA-C6CCC370C15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отмена судом</c:v>
                </c:pt>
              </c:strCache>
            </c:strRef>
          </c:tx>
          <c:spPr>
            <a:solidFill>
              <a:srgbClr val="FF66FF"/>
            </a:soli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dLbls>
            <c:dLbl>
              <c:idx val="0"/>
              <c:layout>
                <c:manualLayout>
                  <c:x val="4.6418414394671467E-2"/>
                  <c:y val="-4.6559212342773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ADF-4AD1-89FA-C6CCC370C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ADF-4AD1-89FA-C6CCC370C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665216"/>
        <c:axId val="34666752"/>
        <c:axId val="0"/>
      </c:bar3DChart>
      <c:catAx>
        <c:axId val="3466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66752"/>
        <c:crosses val="autoZero"/>
        <c:auto val="1"/>
        <c:lblAlgn val="ctr"/>
        <c:lblOffset val="100"/>
        <c:noMultiLvlLbl val="0"/>
      </c:catAx>
      <c:valAx>
        <c:axId val="3466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6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4872" cy="337214"/>
          </a:xfrm>
          <a:prstGeom prst="rect">
            <a:avLst/>
          </a:prstGeom>
        </p:spPr>
        <p:txBody>
          <a:bodyPr vert="horz" lIns="89743" tIns="44872" rIns="89743" bIns="44872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9170" y="1"/>
            <a:ext cx="4274872" cy="337214"/>
          </a:xfrm>
          <a:prstGeom prst="rect">
            <a:avLst/>
          </a:prstGeom>
        </p:spPr>
        <p:txBody>
          <a:bodyPr vert="horz" lIns="89743" tIns="44872" rIns="89743" bIns="44872" rtlCol="0"/>
          <a:lstStyle>
            <a:lvl1pPr algn="r">
              <a:defRPr sz="1300"/>
            </a:lvl1pPr>
          </a:lstStyle>
          <a:p>
            <a:fld id="{B06A79E0-71BE-44A2-8648-ABE8A45A73FC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398550"/>
            <a:ext cx="4274872" cy="337214"/>
          </a:xfrm>
          <a:prstGeom prst="rect">
            <a:avLst/>
          </a:prstGeom>
        </p:spPr>
        <p:txBody>
          <a:bodyPr vert="horz" lIns="89743" tIns="44872" rIns="89743" bIns="44872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9170" y="6398550"/>
            <a:ext cx="4274872" cy="337214"/>
          </a:xfrm>
          <a:prstGeom prst="rect">
            <a:avLst/>
          </a:prstGeom>
        </p:spPr>
        <p:txBody>
          <a:bodyPr vert="horz" lIns="89743" tIns="44872" rIns="89743" bIns="44872" rtlCol="0" anchor="b"/>
          <a:lstStyle>
            <a:lvl1pPr algn="r">
              <a:defRPr sz="1300"/>
            </a:lvl1pPr>
          </a:lstStyle>
          <a:p>
            <a:fld id="{A1ECF51C-EDD3-4E33-955A-CC4E3E7F2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89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6"/>
            <a:ext cx="4273929" cy="33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3" tIns="46192" rIns="92393" bIns="46192" numCol="1" anchor="t" anchorCtr="0" compatLnSpc="1">
            <a:prstTxWarp prst="textNoShape">
              <a:avLst/>
            </a:prstTxWarp>
          </a:bodyPr>
          <a:lstStyle>
            <a:lvl1pPr defTabSz="924059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0062" y="6"/>
            <a:ext cx="4273929" cy="33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3" tIns="46192" rIns="92393" bIns="46192" numCol="1" anchor="t" anchorCtr="0" compatLnSpc="1">
            <a:prstTxWarp prst="textNoShape">
              <a:avLst/>
            </a:prstTxWarp>
          </a:bodyPr>
          <a:lstStyle>
            <a:lvl1pPr algn="r" defTabSz="924059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7638" y="504825"/>
            <a:ext cx="449103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940" y="3198327"/>
            <a:ext cx="7894444" cy="303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3" tIns="46192" rIns="92393" bIns="461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398819"/>
            <a:ext cx="4273929" cy="33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3" tIns="46192" rIns="92393" bIns="46192" numCol="1" anchor="b" anchorCtr="0" compatLnSpc="1">
            <a:prstTxWarp prst="textNoShape">
              <a:avLst/>
            </a:prstTxWarp>
          </a:bodyPr>
          <a:lstStyle>
            <a:lvl1pPr defTabSz="924059">
              <a:defRPr sz="13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0062" y="6398819"/>
            <a:ext cx="4273929" cy="33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3" tIns="46192" rIns="92393" bIns="46192" numCol="1" anchor="b" anchorCtr="0" compatLnSpc="1">
            <a:prstTxWarp prst="textNoShape">
              <a:avLst/>
            </a:prstTxWarp>
          </a:bodyPr>
          <a:lstStyle>
            <a:lvl1pPr algn="r" defTabSz="924059">
              <a:defRPr sz="130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6FE0FF2C-AFEC-4CB3-9C46-E0B715276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833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0FF2C-AFEC-4CB3-9C46-E0B715276F6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00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89225" y="504825"/>
            <a:ext cx="4487863" cy="2525713"/>
          </a:xfrm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C8AE6B8-29FF-4599-BA14-57AE0E320026}" type="slidenum">
              <a:rPr lang="ru-RU" altLang="ru-RU" sz="1200"/>
              <a:pPr/>
              <a:t>2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87638" y="504825"/>
            <a:ext cx="4491037" cy="2525713"/>
          </a:xfrm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29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7378" indent="-283607" defTabSz="92329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4428" indent="-226886" defTabSz="92329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8199" indent="-226886" defTabSz="92329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1970" indent="-226886" defTabSz="92329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95741" indent="-226886" defTabSz="923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49512" indent="-226886" defTabSz="923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3283" indent="-226886" defTabSz="923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57054" indent="-226886" defTabSz="923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A1658CD-90A7-4F22-B691-EB0E379C8D70}" type="slidenum">
              <a:rPr lang="ru-RU" altLang="ru-RU" sz="1200"/>
              <a:pPr/>
              <a:t>5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87638" y="504825"/>
            <a:ext cx="4491037" cy="2525713"/>
          </a:xfrm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29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7378" indent="-283607" defTabSz="92329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4428" indent="-226886" defTabSz="92329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8199" indent="-226886" defTabSz="92329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1970" indent="-226886" defTabSz="92329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95741" indent="-226886" defTabSz="923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49512" indent="-226886" defTabSz="923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3283" indent="-226886" defTabSz="923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57054" indent="-226886" defTabSz="9232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85F9F66-9777-43CC-AA88-D4FB6604DB4A}" type="slidenum">
              <a:rPr lang="ru-RU" altLang="ru-RU" sz="1200"/>
              <a:pPr/>
              <a:t>6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0FF2C-AFEC-4CB3-9C46-E0B715276F6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86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0FF2C-AFEC-4CB3-9C46-E0B715276F6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99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12192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7F703-4532-4E2B-8425-EA58B56F0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0064-1533-4F87-94C1-2E2381DE8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0B5C0-AF4C-4AFB-8915-F6AA53C39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1E5C9-171C-404D-8D40-5F38D9150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99216-3F01-4CEA-A3E7-35FC24059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FFD7-1A93-4CE7-A7AD-7634ABC3A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92498-87AA-463A-BF7D-93F3EFFBE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4653-903F-4465-A4E2-74680679A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ABE0D-53E8-4BB9-A9AC-830199A9C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4D450-3600-43EB-B45B-BCE02444A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F651-7498-4248-9A16-F0EFECBDC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13566-B83F-472C-94F7-F224BC436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969EA-42E5-48B2-BF19-6EF5E6F39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D400E78A-586E-4884-BF14-F2E053828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37" r:id="rId2"/>
    <p:sldLayoutId id="2147484538" r:id="rId3"/>
    <p:sldLayoutId id="2147484539" r:id="rId4"/>
    <p:sldLayoutId id="2147484540" r:id="rId5"/>
    <p:sldLayoutId id="2147484541" r:id="rId6"/>
    <p:sldLayoutId id="2147484542" r:id="rId7"/>
    <p:sldLayoutId id="2147484543" r:id="rId8"/>
    <p:sldLayoutId id="2147484544" r:id="rId9"/>
    <p:sldLayoutId id="2147484545" r:id="rId10"/>
    <p:sldLayoutId id="2147484546" r:id="rId11"/>
    <p:sldLayoutId id="2147484547" r:id="rId12"/>
    <p:sldLayoutId id="2147484548" r:id="rId13"/>
    <p:sldLayoutId id="214748454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56A7CB5579E9E7E134CC8678F16E3AC77A56D0D04C3856129ABB9B4F2A5B787521EF779DDBe8KFM" TargetMode="External"/><Relationship Id="rId3" Type="http://schemas.openxmlformats.org/officeDocument/2006/relationships/hyperlink" Target="consultantplus://offline/ref=56A7CB5579E9E7E134CC8678F16E3AC77A56D0D04C3856129ABB9B4F2A5B787521EF779BDE87A8A0e7K2M" TargetMode="External"/><Relationship Id="rId7" Type="http://schemas.openxmlformats.org/officeDocument/2006/relationships/hyperlink" Target="consultantplus://offline/ref=56A7CB5579E9E7E134CC8678F16E3AC77A56D0D04C3856129ABB9B4F2A5B787521EF779DDBe8K4M" TargetMode="External"/><Relationship Id="rId12" Type="http://schemas.openxmlformats.org/officeDocument/2006/relationships/hyperlink" Target="consultantplus://offline/ref=56A7CB5579E9E7E134CC8678F16E3AC77A56D0D04C3856129ABB9B4F2A5B787521EF7799DBe8K5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56A7CB5579E9E7E134CC8678F16E3AC77A56D0D04C3856129ABB9B4F2A5B787521EF779BDE87A9A9e7K5M" TargetMode="External"/><Relationship Id="rId11" Type="http://schemas.openxmlformats.org/officeDocument/2006/relationships/hyperlink" Target="consultantplus://offline/ref=56A7CB5579E9E7E134CC8678F16E3AC77A56D0D04C3856129ABB9B4F2A5B787521EF779DD6e8K4M" TargetMode="External"/><Relationship Id="rId5" Type="http://schemas.openxmlformats.org/officeDocument/2006/relationships/hyperlink" Target="consultantplus://offline/ref=56A7CB5579E9E7E134CC8678F16E3AC77A56D0D04C3856129ABB9B4F2A5B787521EF779BDE87A8A0e7KDM" TargetMode="External"/><Relationship Id="rId10" Type="http://schemas.openxmlformats.org/officeDocument/2006/relationships/hyperlink" Target="consultantplus://offline/ref=56A7CB5579E9E7E134CC8678F16E3AC77A56D0D04C3856129ABB9B4F2A5B787521EF779DD9e8KFM" TargetMode="External"/><Relationship Id="rId4" Type="http://schemas.openxmlformats.org/officeDocument/2006/relationships/hyperlink" Target="consultantplus://offline/ref=56A7CB5579E9E7E134CC8678F16E3AC77A56D0D04C3856129ABB9B4F2A5B787521EF779BDE87A8A0e7KCM" TargetMode="External"/><Relationship Id="rId9" Type="http://schemas.openxmlformats.org/officeDocument/2006/relationships/hyperlink" Target="consultantplus://offline/ref=56A7CB5579E9E7E134CC8678F16E3AC77A56D0D04C3856129ABB9B4F2A5B787521EF779DD8e8K3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2252444" y="2722918"/>
            <a:ext cx="8172908" cy="259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ru-RU" sz="3300" b="1" dirty="0">
              <a:solidFill>
                <a:srgbClr val="468686"/>
              </a:solidFill>
              <a:ea typeface="ＭＳ Ｐゴシック" pitchFamily="34" charset="-128"/>
            </a:endParaRPr>
          </a:p>
        </p:txBody>
      </p:sp>
      <p:sp>
        <p:nvSpPr>
          <p:cNvPr id="3076" name="Прямоугольник 1"/>
          <p:cNvSpPr>
            <a:spLocks noChangeArrowheads="1"/>
          </p:cNvSpPr>
          <p:nvPr/>
        </p:nvSpPr>
        <p:spPr bwMode="auto">
          <a:xfrm>
            <a:off x="5504888" y="6298288"/>
            <a:ext cx="166802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500" dirty="0">
                <a:solidFill>
                  <a:srgbClr val="008080"/>
                </a:solidFill>
                <a:ea typeface="ＭＳ Ｐゴシック" pitchFamily="34" charset="-128"/>
              </a:rPr>
              <a:t>Оренбург </a:t>
            </a:r>
            <a:r>
              <a:rPr lang="ru-RU" sz="1500" dirty="0" smtClean="0">
                <a:solidFill>
                  <a:srgbClr val="008080"/>
                </a:solidFill>
                <a:ea typeface="ＭＳ Ｐゴシック" pitchFamily="34" charset="-128"/>
              </a:rPr>
              <a:t>2018 </a:t>
            </a:r>
            <a:r>
              <a:rPr lang="ru-RU" sz="1500" dirty="0">
                <a:solidFill>
                  <a:srgbClr val="008080"/>
                </a:solidFill>
                <a:ea typeface="ＭＳ Ｐゴシック" pitchFamily="34" charset="-128"/>
              </a:rPr>
              <a:t>г.</a:t>
            </a:r>
          </a:p>
        </p:txBody>
      </p:sp>
      <p:sp>
        <p:nvSpPr>
          <p:cNvPr id="3077" name="Прямоугольник 4"/>
          <p:cNvSpPr>
            <a:spLocks noChangeArrowheads="1"/>
          </p:cNvSpPr>
          <p:nvPr/>
        </p:nvSpPr>
        <p:spPr bwMode="auto">
          <a:xfrm>
            <a:off x="3719737" y="5037984"/>
            <a:ext cx="6429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1200" dirty="0"/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8002139" y="5775068"/>
            <a:ext cx="30948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Заместитель руководителя</a:t>
            </a:r>
          </a:p>
          <a:p>
            <a:pPr algn="r"/>
            <a:r>
              <a:rPr lang="ru-RU" sz="1800" dirty="0" smtClean="0">
                <a:solidFill>
                  <a:srgbClr val="00808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Л.Ю. </a:t>
            </a:r>
            <a:r>
              <a:rPr lang="ru-RU" sz="1800" dirty="0" err="1" smtClean="0">
                <a:solidFill>
                  <a:srgbClr val="00808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Полубоярова</a:t>
            </a:r>
            <a:endParaRPr lang="ru-RU" sz="1800" dirty="0">
              <a:solidFill>
                <a:srgbClr val="00808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r"/>
            <a:endParaRPr lang="ru-RU" sz="1200" dirty="0">
              <a:solidFill>
                <a:srgbClr val="008080"/>
              </a:solidFill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7528" y="3436473"/>
            <a:ext cx="9721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 применения антимонопольного законодательства </a:t>
            </a:r>
          </a:p>
          <a:p>
            <a:pPr algn="ctr"/>
            <a:r>
              <a:rPr lang="ru-RU" sz="3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Оренбургского УФАС России</a:t>
            </a:r>
            <a:endParaRPr lang="ru-RU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5952" y="2171832"/>
            <a:ext cx="9170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579A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Федеральной антимонопольной службы</a:t>
            </a:r>
            <a:r>
              <a:rPr lang="en-US" b="1" dirty="0" smtClean="0">
                <a:solidFill>
                  <a:srgbClr val="579A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579A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ru-RU" b="1" dirty="0">
                <a:solidFill>
                  <a:srgbClr val="579A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smtClean="0">
                <a:solidFill>
                  <a:srgbClr val="579A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Оренбургской области</a:t>
            </a:r>
            <a:endParaRPr lang="ru-RU" b="1" dirty="0">
              <a:solidFill>
                <a:srgbClr val="579A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15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379"/>
            <a:ext cx="10972800" cy="504056"/>
          </a:xfrm>
        </p:spPr>
        <p:txBody>
          <a:bodyPr/>
          <a:lstStyle/>
          <a:p>
            <a:r>
              <a:rPr lang="ru-RU"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Выявленные нарушения</a:t>
            </a:r>
            <a:endParaRPr lang="ru-RU" sz="2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9356" y="1262419"/>
            <a:ext cx="1159328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900" b="1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Картельный сговор</a:t>
            </a:r>
          </a:p>
          <a:p>
            <a:pPr marL="0" indent="0" algn="ctr">
              <a:buNone/>
            </a:pPr>
            <a:endParaRPr lang="ru-RU" sz="2900" b="1" dirty="0" smtClean="0">
              <a:solidFill>
                <a:srgbClr val="0033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buFontTx/>
              <a:buChar char="-"/>
            </a:pP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рынок </a:t>
            </a:r>
            <a:r>
              <a:rPr lang="ru-RU" sz="2400" b="1" dirty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поставки медицинских </a:t>
            </a: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изделий</a:t>
            </a: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Tx/>
              <a:buChar char="-"/>
            </a:pPr>
            <a:r>
              <a:rPr lang="ru-RU" sz="2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расходные материалы для </a:t>
            </a: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клинико-</a:t>
            </a:r>
          </a:p>
          <a:p>
            <a:pPr lvl="1" algn="just">
              <a:buFontTx/>
              <a:buChar char="-"/>
            </a:pP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диагностической лаборатории</a:t>
            </a:r>
            <a:r>
              <a:rPr lang="en-US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n-US" sz="2400" b="1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компьютерная техника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44653-903F-4465-A4E2-74680679A4D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3068960"/>
            <a:ext cx="4622304" cy="346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-288798"/>
            <a:ext cx="10972800" cy="1139378"/>
          </a:xfrm>
        </p:spPr>
        <p:txBody>
          <a:bodyPr/>
          <a:lstStyle/>
          <a:p>
            <a:r>
              <a:rPr lang="ru-RU" sz="2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Судебная практика</a:t>
            </a:r>
            <a:r>
              <a:rPr lang="en-US" sz="2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44653-903F-4465-A4E2-74680679A4D3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6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529136"/>
              </p:ext>
            </p:extLst>
          </p:nvPr>
        </p:nvGraphicFramePr>
        <p:xfrm>
          <a:off x="407368" y="1761828"/>
          <a:ext cx="5198368" cy="436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5"/>
          <p:cNvSpPr txBox="1">
            <a:spLocks/>
          </p:cNvSpPr>
          <p:nvPr/>
        </p:nvSpPr>
        <p:spPr bwMode="auto">
          <a:xfrm>
            <a:off x="6384032" y="981742"/>
            <a:ext cx="5688631" cy="7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обжалование 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постановлений </a:t>
            </a:r>
            <a:endParaRPr lang="ru-RU" sz="2900" dirty="0"/>
          </a:p>
        </p:txBody>
      </p:sp>
      <p:graphicFrame>
        <p:nvGraphicFramePr>
          <p:cNvPr id="10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996270"/>
              </p:ext>
            </p:extLst>
          </p:nvPr>
        </p:nvGraphicFramePr>
        <p:xfrm>
          <a:off x="6197600" y="1837924"/>
          <a:ext cx="5198368" cy="436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7408" y="1093269"/>
            <a:ext cx="472784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обжалование решений </a:t>
            </a:r>
            <a:endParaRPr lang="ru-RU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379"/>
            <a:ext cx="10972800" cy="504056"/>
          </a:xfrm>
        </p:spPr>
        <p:txBody>
          <a:bodyPr/>
          <a:lstStyle/>
          <a:p>
            <a:r>
              <a:rPr lang="ru-RU"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Разъяснения Президиума ФАС России</a:t>
            </a:r>
            <a:endParaRPr lang="ru-RU" sz="2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1344" y="1124744"/>
            <a:ext cx="11593288" cy="4525963"/>
          </a:xfrm>
        </p:spPr>
        <p:txBody>
          <a:bodyPr/>
          <a:lstStyle/>
          <a:p>
            <a:pPr marL="0" indent="0" algn="r">
              <a:buNone/>
            </a:pPr>
            <a:r>
              <a:rPr lang="ru-RU" sz="2400" b="1" i="1" dirty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утв. протоколом Президиума ФАС России № 20 от 11.10.2017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0033CC"/>
                </a:solidFill>
                <a:latin typeface="+mj-lt"/>
                <a:ea typeface="Times New Roman" panose="02020603050405020304" pitchFamily="18" charset="0"/>
              </a:rPr>
              <a:t>	</a:t>
            </a: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Разъяснения </a:t>
            </a: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Президиума ФАС России </a:t>
            </a: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 11 </a:t>
            </a:r>
          </a:p>
          <a:p>
            <a:pPr marL="0" indent="0" algn="ctr">
              <a:buNone/>
            </a:pPr>
            <a:r>
              <a:rPr lang="ru-RU" sz="2900" b="1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«По определению размера убытков, причиненных в результате нарушения антимонопольного законодательства»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0033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44653-903F-4465-A4E2-74680679A4D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6" name="Picture 5" descr="FAS-logo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28800"/>
            <a:ext cx="1958008" cy="197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766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395701" y="1700810"/>
            <a:ext cx="55090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dirty="0">
                <a:solidFill>
                  <a:srgbClr val="333399"/>
                </a:solidFill>
              </a:rPr>
              <a:t>СПАСИБО ЗА ВНИМАНИЕ!</a:t>
            </a:r>
          </a:p>
          <a:p>
            <a:endParaRPr lang="en-US" sz="1800" dirty="0">
              <a:solidFill>
                <a:srgbClr val="333399"/>
              </a:solidFill>
            </a:endParaRPr>
          </a:p>
          <a:p>
            <a:r>
              <a:rPr lang="en-US" sz="1800" dirty="0">
                <a:solidFill>
                  <a:srgbClr val="333399"/>
                </a:solidFill>
              </a:rPr>
              <a:t/>
            </a:r>
            <a:br>
              <a:rPr lang="en-US" sz="1800" dirty="0">
                <a:solidFill>
                  <a:srgbClr val="333399"/>
                </a:solidFill>
              </a:rPr>
            </a:br>
            <a:endParaRPr lang="ru-RU" sz="1800" dirty="0">
              <a:solidFill>
                <a:srgbClr val="333399"/>
              </a:solidFill>
            </a:endParaRPr>
          </a:p>
        </p:txBody>
      </p:sp>
      <p:grpSp>
        <p:nvGrpSpPr>
          <p:cNvPr id="21507" name="Group 11"/>
          <p:cNvGrpSpPr>
            <a:grpSpLocks/>
          </p:cNvGrpSpPr>
          <p:nvPr/>
        </p:nvGrpSpPr>
        <p:grpSpPr bwMode="auto">
          <a:xfrm>
            <a:off x="4552950" y="2456892"/>
            <a:ext cx="4972050" cy="1771650"/>
            <a:chOff x="1676400" y="2743200"/>
            <a:chExt cx="6119445" cy="2362200"/>
          </a:xfrm>
        </p:grpSpPr>
        <p:pic>
          <p:nvPicPr>
            <p:cNvPr id="21515" name="Picture 5" descr="FAS-logo-color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7" name="Picture 7" descr="twitter_newbird_blue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8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6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50" dirty="0">
                  <a:solidFill>
                    <a:srgbClr val="333399"/>
                  </a:solidFill>
                </a:rPr>
                <a:t>orenburg.fas.gov.ru</a:t>
              </a:r>
            </a:p>
          </p:txBody>
        </p:sp>
        <p:sp>
          <p:nvSpPr>
            <p:cNvPr id="21519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5259272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250" dirty="0" err="1">
                  <a:solidFill>
                    <a:srgbClr val="333399"/>
                  </a:solidFill>
                </a:rPr>
                <a:t>Ufas</a:t>
              </a:r>
              <a:r>
                <a:rPr lang="en-US" sz="2250" dirty="0">
                  <a:solidFill>
                    <a:srgbClr val="333399"/>
                  </a:solidFill>
                </a:rPr>
                <a:t>-Po-</a:t>
              </a:r>
              <a:r>
                <a:rPr lang="en-US" sz="2250" dirty="0" err="1">
                  <a:solidFill>
                    <a:srgbClr val="333399"/>
                  </a:solidFill>
                </a:rPr>
                <a:t>Orenburgskoy</a:t>
              </a:r>
              <a:r>
                <a:rPr lang="en-US" sz="2250" dirty="0">
                  <a:solidFill>
                    <a:srgbClr val="333399"/>
                  </a:solidFill>
                </a:rPr>
                <a:t>-</a:t>
              </a:r>
              <a:r>
                <a:rPr lang="en-US" sz="2250" dirty="0" err="1">
                  <a:solidFill>
                    <a:srgbClr val="333399"/>
                  </a:solidFill>
                </a:rPr>
                <a:t>Oblasti</a:t>
              </a:r>
              <a:endParaRPr lang="en-US" sz="2250" dirty="0">
                <a:solidFill>
                  <a:srgbClr val="333399"/>
                </a:solidFill>
              </a:endParaRPr>
            </a:p>
          </p:txBody>
        </p:sp>
        <p:sp>
          <p:nvSpPr>
            <p:cNvPr id="21520" name="TextBox 10"/>
            <p:cNvSpPr txBox="1">
              <a:spLocks noChangeArrowheads="1"/>
            </p:cNvSpPr>
            <p:nvPr/>
          </p:nvSpPr>
          <p:spPr bwMode="auto">
            <a:xfrm>
              <a:off x="2536573" y="4343400"/>
              <a:ext cx="2598135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250" dirty="0">
                <a:solidFill>
                  <a:srgbClr val="333399"/>
                </a:solidFill>
              </a:endParaRPr>
            </a:p>
          </p:txBody>
        </p:sp>
      </p:grpSp>
      <p:pic>
        <p:nvPicPr>
          <p:cNvPr id="21513" name="Picture 2" descr="Вконтакт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91846" y="4455115"/>
            <a:ext cx="432197" cy="43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Прямоугольник 12"/>
          <p:cNvSpPr>
            <a:spLocks noChangeArrowheads="1"/>
          </p:cNvSpPr>
          <p:nvPr/>
        </p:nvSpPr>
        <p:spPr bwMode="auto">
          <a:xfrm>
            <a:off x="5339918" y="4509120"/>
            <a:ext cx="1367011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50" dirty="0" err="1">
                <a:solidFill>
                  <a:srgbClr val="333399"/>
                </a:solidFill>
              </a:rPr>
              <a:t>orenufas</a:t>
            </a:r>
            <a:endParaRPr lang="ru-RU" sz="2250" dirty="0">
              <a:solidFill>
                <a:srgbClr val="3333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39917" y="3753036"/>
            <a:ext cx="148585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 err="1">
                <a:solidFill>
                  <a:srgbClr val="333399"/>
                </a:solidFill>
              </a:rPr>
              <a:t>OrenUFAS</a:t>
            </a:r>
            <a:endParaRPr lang="ru-RU" sz="21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5889"/>
            <a:ext cx="121920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план развития конкуренции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5712884" y="1052514"/>
            <a:ext cx="6335183" cy="23764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Российской Федерации от 21.12.2017 № 618 «Об основных направлениях государственной политики по развитию конкуренции»</a:t>
            </a:r>
          </a:p>
          <a:p>
            <a:pPr marL="0" indent="0">
              <a:buFontTx/>
              <a:buNone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439D637-76B4-4B0B-B157-093EF7D345AA}" type="slidenum">
              <a:rPr lang="ru-RU" altLang="ru-RU" sz="1600">
                <a:solidFill>
                  <a:schemeClr val="bg1"/>
                </a:solidFill>
              </a:rPr>
              <a:pPr/>
              <a:t>2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pic>
        <p:nvPicPr>
          <p:cNvPr id="16389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67" y="908050"/>
            <a:ext cx="41275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0485" y="3230563"/>
            <a:ext cx="11231033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Национальный план развития конкуренции</a:t>
            </a: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Российской Федерации на 2018 - 2020 годы</a:t>
            </a:r>
          </a:p>
          <a:p>
            <a:pPr algn="ctr"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документ стратегического планирования</a:t>
            </a:r>
            <a:r>
              <a:rPr lang="ru-RU" alt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ctr">
              <a:defRPr/>
            </a:pPr>
            <a:endParaRPr lang="ru-RU" alt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</a:rPr>
              <a:t>Цели государственной политики: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chemeClr val="accent2">
                    <a:lumMod val="75000"/>
                  </a:schemeClr>
                </a:solidFill>
              </a:rPr>
              <a:t>Повышение удовлетворенности потребителей,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chemeClr val="accent2">
                    <a:lumMod val="75000"/>
                  </a:schemeClr>
                </a:solidFill>
              </a:rPr>
              <a:t>Повышение экономической эффективности и конкурентоспособности,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chemeClr val="accent2">
                    <a:lumMod val="75000"/>
                  </a:schemeClr>
                </a:solidFill>
              </a:rPr>
              <a:t>Стабильный рост и развитие многоукладной экономики</a:t>
            </a:r>
          </a:p>
          <a:p>
            <a:pPr algn="just"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10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615B068-598B-4A9C-A43A-F1D04DD67581}" type="slidenum">
              <a:rPr lang="ru-RU" altLang="ru-RU" sz="1600">
                <a:solidFill>
                  <a:schemeClr val="bg1"/>
                </a:solidFill>
              </a:rPr>
              <a:pPr/>
              <a:t>3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4450"/>
            <a:ext cx="11870267" cy="5619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endParaRPr lang="ru-RU" sz="3000" b="1" kern="0" dirty="0"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050" y="1503015"/>
            <a:ext cx="11309349" cy="54014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2300" dirty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снижение количества нарушений антимонопольного законодательства со стороны органов власти не менее чем 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в 2 раза</a:t>
            </a:r>
            <a:r>
              <a:rPr lang="ru-RU" sz="2300" dirty="0" smtClean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ru-RU" sz="2300" dirty="0">
              <a:solidFill>
                <a:srgbClr val="333399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2300" dirty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увеличение доли </a:t>
            </a:r>
            <a:r>
              <a:rPr lang="ru-RU" sz="2300" dirty="0" smtClean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закупок</a:t>
            </a:r>
            <a:r>
              <a:rPr lang="ru-RU" sz="2300" dirty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участниками которых являются только субъекты малого предпринимательства и социально ориентированные некоммерческие организации, </a:t>
            </a:r>
            <a:r>
              <a:rPr lang="ru-RU" sz="2300" dirty="0" smtClean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в сфере государственного и муниципального заказа не </a:t>
            </a:r>
            <a:r>
              <a:rPr lang="ru-RU" sz="2300" dirty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менее чем </a:t>
            </a:r>
            <a:r>
              <a:rPr lang="ru-RU" sz="23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в 2 раза </a:t>
            </a:r>
            <a:r>
              <a:rPr lang="ru-RU" sz="2300" dirty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по сравнению с 2017 </a:t>
            </a:r>
            <a:r>
              <a:rPr lang="ru-RU" sz="2300" dirty="0" smtClean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годом, а также увеличение отдельными видами юридических лиц объема закупок, участниками которых являются только субъекты малого и среднего предпринимательства, </a:t>
            </a:r>
            <a:r>
              <a:rPr lang="ru-RU" sz="23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до 18 %</a:t>
            </a:r>
            <a:r>
              <a:rPr lang="ru-RU" sz="2300" dirty="0" smtClean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ru-RU" sz="2300" dirty="0">
              <a:solidFill>
                <a:srgbClr val="333399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2300" dirty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обеспечение во всех отраслях экономики, за исключением сфер естественных монополий, присутствия </a:t>
            </a:r>
            <a:r>
              <a:rPr lang="ru-RU" sz="23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не менее 3 </a:t>
            </a:r>
            <a:r>
              <a:rPr lang="ru-RU" sz="2300" dirty="0" err="1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хоз.субъектов</a:t>
            </a:r>
            <a:r>
              <a:rPr lang="ru-RU" sz="2300" dirty="0">
                <a:solidFill>
                  <a:srgbClr val="333399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не менее чем 1 из которых относится к частному бизнесу.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ru-RU" sz="2300" dirty="0">
              <a:solidFill>
                <a:srgbClr val="333399"/>
              </a:solidFill>
              <a:latin typeface="+mn-lt"/>
              <a:ea typeface="ＭＳ Ｐゴシック" pitchFamily="34" charset="-128"/>
              <a:cs typeface="MS PGothic" pitchFamily="34" charset="-128"/>
            </a:endParaRPr>
          </a:p>
        </p:txBody>
      </p:sp>
      <p:sp>
        <p:nvSpPr>
          <p:cNvPr id="17413" name="Заголовок 1"/>
          <p:cNvSpPr>
            <a:spLocks noGrp="1"/>
          </p:cNvSpPr>
          <p:nvPr>
            <p:ph type="title"/>
          </p:nvPr>
        </p:nvSpPr>
        <p:spPr>
          <a:xfrm>
            <a:off x="1329267" y="0"/>
            <a:ext cx="10574867" cy="635000"/>
          </a:xfrm>
        </p:spPr>
        <p:txBody>
          <a:bodyPr/>
          <a:lstStyle/>
          <a:p>
            <a:r>
              <a:rPr lang="ru-RU" altLang="ru-RU"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показатели</a:t>
            </a:r>
          </a:p>
        </p:txBody>
      </p:sp>
      <p:sp>
        <p:nvSpPr>
          <p:cNvPr id="17414" name="Прямоугольник 1"/>
          <p:cNvSpPr>
            <a:spLocks noChangeArrowheads="1"/>
          </p:cNvSpPr>
          <p:nvPr/>
        </p:nvSpPr>
        <p:spPr bwMode="auto">
          <a:xfrm>
            <a:off x="807895" y="980728"/>
            <a:ext cx="1121833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2800" b="1" dirty="0">
                <a:solidFill>
                  <a:srgbClr val="FF0000"/>
                </a:solidFill>
                <a:ea typeface="ＭＳ Ｐゴシック" pitchFamily="34" charset="-128"/>
              </a:rPr>
              <a:t>до 20</a:t>
            </a:r>
            <a:r>
              <a:rPr lang="en-US" altLang="ru-RU" sz="2800" b="1" dirty="0">
                <a:solidFill>
                  <a:srgbClr val="FF0000"/>
                </a:solidFill>
                <a:ea typeface="ＭＳ Ｐゴシック" pitchFamily="34" charset="-128"/>
              </a:rPr>
              <a:t>2</a:t>
            </a:r>
            <a:r>
              <a:rPr lang="ru-RU" altLang="ru-RU" sz="2800" b="1" dirty="0">
                <a:solidFill>
                  <a:srgbClr val="FF0000"/>
                </a:solidFill>
                <a:ea typeface="ＭＳ Ｐゴシック" pitchFamily="34" charset="-128"/>
              </a:rPr>
              <a:t>0 года:</a:t>
            </a:r>
            <a:endParaRPr lang="ru-RU" altLang="ru-RU" sz="2800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80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584" y="3048000"/>
            <a:ext cx="1693333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44" descr="Картинки по запросу сноп белый фо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385" y="1336676"/>
            <a:ext cx="1714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14E9DC7-D390-41E7-A9DE-72323CC6FC57}" type="slidenum">
              <a:rPr lang="ru-RU" altLang="ru-RU" sz="1600">
                <a:solidFill>
                  <a:schemeClr val="bg1"/>
                </a:solidFill>
              </a:rPr>
              <a:pPr/>
              <a:t>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279401" y="900114"/>
            <a:ext cx="2690284" cy="3635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дравоохранение</a:t>
            </a:r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3020062" y="993459"/>
            <a:ext cx="3365500" cy="2794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Агропромышленный комплекс</a:t>
            </a:r>
          </a:p>
        </p:txBody>
      </p:sp>
      <p:sp>
        <p:nvSpPr>
          <p:cNvPr id="25" name="Заголовок 1"/>
          <p:cNvSpPr txBox="1">
            <a:spLocks/>
          </p:cNvSpPr>
          <p:nvPr/>
        </p:nvSpPr>
        <p:spPr bwMode="auto">
          <a:xfrm>
            <a:off x="6487585" y="1050925"/>
            <a:ext cx="2635249" cy="2794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Финансовые рынки</a:t>
            </a:r>
          </a:p>
        </p:txBody>
      </p:sp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9417051" y="1023938"/>
            <a:ext cx="2637367" cy="2794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Дорожное строительство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78318" y="2671763"/>
            <a:ext cx="3092449" cy="850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Рынок социальных услуг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6455834" y="2771776"/>
            <a:ext cx="2976033" cy="4556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Телекоммуникации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3414185" y="2900363"/>
            <a:ext cx="2798233" cy="42545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технологии</a:t>
            </a:r>
          </a:p>
        </p:txBody>
      </p:sp>
      <p:sp>
        <p:nvSpPr>
          <p:cNvPr id="18444" name="Заголовок 1"/>
          <p:cNvSpPr txBox="1">
            <a:spLocks/>
          </p:cNvSpPr>
          <p:nvPr/>
        </p:nvSpPr>
        <p:spPr bwMode="auto">
          <a:xfrm>
            <a:off x="6625167" y="4695825"/>
            <a:ext cx="263736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333399"/>
                </a:solidFill>
                <a:ea typeface="ＭＳ Ｐゴシック" pitchFamily="34" charset="-128"/>
              </a:rPr>
              <a:t>Газоснабжение</a:t>
            </a:r>
          </a:p>
        </p:txBody>
      </p:sp>
      <p:sp>
        <p:nvSpPr>
          <p:cNvPr id="34" name="Заголовок 1"/>
          <p:cNvSpPr txBox="1">
            <a:spLocks/>
          </p:cNvSpPr>
          <p:nvPr/>
        </p:nvSpPr>
        <p:spPr bwMode="auto">
          <a:xfrm>
            <a:off x="165100" y="4735513"/>
            <a:ext cx="2635251" cy="2794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Нефть и нефтепродукты</a:t>
            </a:r>
          </a:p>
        </p:txBody>
      </p:sp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3350684" y="4735514"/>
            <a:ext cx="2861733" cy="4476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Промышленность</a:t>
            </a:r>
          </a:p>
          <a:p>
            <a:pPr algn="r">
              <a:defRPr/>
            </a:pPr>
            <a:endParaRPr lang="ru-RU" sz="1600" b="1" kern="0" dirty="0" smtClean="0">
              <a:solidFill>
                <a:srgbClr val="002060"/>
              </a:solidFill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 bwMode="auto">
          <a:xfrm>
            <a:off x="10160000" y="2873375"/>
            <a:ext cx="1153584" cy="2794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ЖКХ</a:t>
            </a:r>
          </a:p>
        </p:txBody>
      </p:sp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9417052" y="4695826"/>
            <a:ext cx="2635249" cy="46196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Транспортные услуги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-1488017" y="26988"/>
            <a:ext cx="13680017" cy="635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altLang="ru-RU" sz="29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отрасли для развития конкуренции</a:t>
            </a:r>
            <a:endParaRPr lang="ru-RU" altLang="ru-RU" sz="29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50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7" y="1417639"/>
            <a:ext cx="157056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1" name="AutoShape 36" descr="Похожее изображение"/>
          <p:cNvSpPr>
            <a:spLocks noChangeAspect="1" noChangeArrowheads="1"/>
          </p:cNvSpPr>
          <p:nvPr/>
        </p:nvSpPr>
        <p:spPr bwMode="auto">
          <a:xfrm>
            <a:off x="234951" y="-182563"/>
            <a:ext cx="406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ru-RU" altLang="ru-RU">
              <a:ea typeface="ＭＳ Ｐゴシック" pitchFamily="34" charset="-128"/>
            </a:endParaRPr>
          </a:p>
        </p:txBody>
      </p:sp>
      <p:pic>
        <p:nvPicPr>
          <p:cNvPr id="18452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1508126"/>
            <a:ext cx="125941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3" name="Picture 48" descr="Картинки по запросу дорога иконка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634" y="1471613"/>
            <a:ext cx="1377951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4" name="Picture 50" descr="Картинки по запросу соц услуги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17" y="3487738"/>
            <a:ext cx="1380067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5" name="Picture 52" descr="Похожее изображение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551" y="3522663"/>
            <a:ext cx="1926167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6" name="Picture 60" descr="Картинки по запросу жкх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167" y="3308351"/>
            <a:ext cx="161713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7" name="Picture 62" descr="Картинки по запросу нефть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1" y="5297489"/>
            <a:ext cx="223520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8" name="Picture 64" descr="Картинки по запросу промышленность вектор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5132389"/>
            <a:ext cx="1534584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9" name="Рисунок 1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918" y="5157788"/>
            <a:ext cx="1392767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0" name="Рисунок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733" y="5184776"/>
            <a:ext cx="2345267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3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113"/>
            <a:ext cx="3671278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AE97CBF-2011-4EBC-8BB9-6F64F3A8F7BD}" type="slidenum">
              <a:rPr lang="ru-RU" altLang="ru-RU" sz="1600" smtClean="0">
                <a:solidFill>
                  <a:srgbClr val="FFFFFF"/>
                </a:solidFill>
              </a:rPr>
              <a:pPr/>
              <a:t>5</a:t>
            </a:fld>
            <a:endParaRPr lang="ru-RU" altLang="ru-RU" sz="1600" smtClean="0">
              <a:solidFill>
                <a:srgbClr val="FFFFFF"/>
              </a:solidFill>
            </a:endParaRPr>
          </a:p>
        </p:txBody>
      </p:sp>
      <p:sp>
        <p:nvSpPr>
          <p:cNvPr id="5124" name="Прямоугольник 1"/>
          <p:cNvSpPr>
            <a:spLocks noChangeArrowheads="1"/>
          </p:cNvSpPr>
          <p:nvPr/>
        </p:nvSpPr>
        <p:spPr bwMode="auto">
          <a:xfrm>
            <a:off x="3324147" y="1052736"/>
            <a:ext cx="857738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2800" b="1" dirty="0">
                <a:solidFill>
                  <a:srgbClr val="FF0000"/>
                </a:solidFill>
                <a:cs typeface="Arial" pitchFamily="34" charset="0"/>
              </a:rPr>
              <a:t>«Четвертый антимонопольный пакет»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rgbClr val="333399"/>
                </a:solidFill>
              </a:rPr>
              <a:t>Уточнение последствия злоупотребления доминированием: недопущение, ограничение, устранение</a:t>
            </a:r>
            <a:r>
              <a:rPr lang="ru-RU" sz="2600" dirty="0"/>
              <a:t> </a:t>
            </a:r>
            <a:r>
              <a:rPr lang="ru-RU" sz="2600" dirty="0">
                <a:solidFill>
                  <a:srgbClr val="FF0000"/>
                </a:solidFill>
              </a:rPr>
              <a:t>конкуренции </a:t>
            </a:r>
            <a:r>
              <a:rPr lang="ru-RU" sz="2600" dirty="0">
                <a:solidFill>
                  <a:srgbClr val="333399"/>
                </a:solidFill>
              </a:rPr>
              <a:t>и (или) ущемление интересов других лиц (хозяйствующих субъектов) в сфере </a:t>
            </a:r>
            <a:r>
              <a:rPr lang="ru-RU" sz="2600" dirty="0">
                <a:solidFill>
                  <a:srgbClr val="FF0000"/>
                </a:solidFill>
              </a:rPr>
              <a:t>предпринимательской деятельности </a:t>
            </a:r>
            <a:r>
              <a:rPr lang="ru-RU" sz="2600" dirty="0">
                <a:solidFill>
                  <a:srgbClr val="333399"/>
                </a:solidFill>
              </a:rPr>
              <a:t>либо </a:t>
            </a:r>
            <a:r>
              <a:rPr lang="ru-RU" sz="2600" dirty="0">
                <a:solidFill>
                  <a:srgbClr val="FF0000"/>
                </a:solidFill>
              </a:rPr>
              <a:t>неопределенного круга </a:t>
            </a:r>
            <a:r>
              <a:rPr lang="ru-RU" sz="2600" dirty="0" smtClean="0">
                <a:solidFill>
                  <a:srgbClr val="FF0000"/>
                </a:solidFill>
              </a:rPr>
              <a:t>потребителей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2600" dirty="0" smtClean="0">
                <a:solidFill>
                  <a:schemeClr val="accent2"/>
                </a:solidFill>
                <a:ea typeface="ＭＳ Ｐゴシック" charset="-128"/>
                <a:cs typeface="Arial" panose="020B0604020202020204" pitchFamily="34" charset="0"/>
              </a:rPr>
              <a:t>Р</a:t>
            </a:r>
            <a:r>
              <a:rPr lang="ru-RU" altLang="ru-RU" sz="2600" dirty="0" smtClean="0">
                <a:solidFill>
                  <a:schemeClr val="accent2"/>
                </a:solidFill>
                <a:cs typeface="Arial" panose="020B0604020202020204" pitchFamily="34" charset="0"/>
              </a:rPr>
              <a:t>асширение </a:t>
            </a:r>
            <a:r>
              <a:rPr lang="ru-RU" altLang="ru-RU" sz="2600" dirty="0">
                <a:solidFill>
                  <a:schemeClr val="accent2"/>
                </a:solidFill>
                <a:cs typeface="Arial" panose="020B0604020202020204" pitchFamily="34" charset="0"/>
              </a:rPr>
              <a:t>действия института </a:t>
            </a:r>
            <a:r>
              <a:rPr lang="ru-RU" altLang="ru-RU" sz="2600" b="1" dirty="0">
                <a:solidFill>
                  <a:srgbClr val="FF0000"/>
                </a:solidFill>
                <a:cs typeface="Arial" panose="020B0604020202020204" pitchFamily="34" charset="0"/>
              </a:rPr>
              <a:t>предупреждения</a:t>
            </a:r>
          </a:p>
        </p:txBody>
      </p:sp>
      <p:sp>
        <p:nvSpPr>
          <p:cNvPr id="5125" name="Rectangle 2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12192000" cy="547687"/>
          </a:xfrm>
        </p:spPr>
        <p:txBody>
          <a:bodyPr lIns="90000" tIns="45000" rIns="90000" bIns="45000" anchor="t"/>
          <a:lstStyle/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altLang="ru-RU"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 законодательства </a:t>
            </a:r>
          </a:p>
        </p:txBody>
      </p:sp>
      <p:sp>
        <p:nvSpPr>
          <p:cNvPr id="5126" name="Прямоугольник 6"/>
          <p:cNvSpPr>
            <a:spLocks noChangeArrowheads="1"/>
          </p:cNvSpPr>
          <p:nvPr/>
        </p:nvSpPr>
        <p:spPr bwMode="auto">
          <a:xfrm>
            <a:off x="839416" y="5207001"/>
            <a:ext cx="1113497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ru-RU" altLang="ru-RU" sz="2800" b="1" dirty="0">
                <a:solidFill>
                  <a:srgbClr val="FF0000"/>
                </a:solidFill>
                <a:cs typeface="Arial" pitchFamily="34" charset="0"/>
              </a:rPr>
              <a:t>Иммунитеты для малого бизнеса</a:t>
            </a:r>
          </a:p>
          <a:p>
            <a:pPr eaLnBrk="1" hangingPunct="1"/>
            <a:r>
              <a:rPr lang="ru-RU" altLang="ru-RU" dirty="0">
                <a:solidFill>
                  <a:srgbClr val="333399"/>
                </a:solidFill>
                <a:cs typeface="Arial" pitchFamily="34" charset="0"/>
              </a:rPr>
              <a:t>    «Антикризисный закон»</a:t>
            </a:r>
          </a:p>
        </p:txBody>
      </p:sp>
      <p:sp>
        <p:nvSpPr>
          <p:cNvPr id="5127" name="Объект 2"/>
          <p:cNvSpPr txBox="1">
            <a:spLocks/>
          </p:cNvSpPr>
          <p:nvPr/>
        </p:nvSpPr>
        <p:spPr bwMode="auto">
          <a:xfrm>
            <a:off x="689709" y="5289551"/>
            <a:ext cx="10492154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2425">
              <a:tabLst>
                <a:tab pos="4445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tabLst>
                <a:tab pos="4445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tabLst>
                <a:tab pos="4445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tabLst>
                <a:tab pos="4445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tabLst>
                <a:tab pos="4445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ü"/>
            </a:pPr>
            <a:endParaRPr lang="ru-RU" altLang="ru-RU" sz="2600">
              <a:solidFill>
                <a:srgbClr val="333399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9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B93A955-3178-4874-866A-E79FA1ACAF79}" type="slidenum">
              <a:rPr lang="ru-RU" altLang="ru-RU" sz="1600" smtClean="0">
                <a:solidFill>
                  <a:srgbClr val="FFFFFF"/>
                </a:solidFill>
              </a:rPr>
              <a:pPr/>
              <a:t>6</a:t>
            </a:fld>
            <a:endParaRPr lang="ru-RU" altLang="ru-RU" sz="1600" smtClean="0">
              <a:solidFill>
                <a:srgbClr val="FFFFFF"/>
              </a:solidFill>
            </a:endParaRPr>
          </a:p>
        </p:txBody>
      </p: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311032" y="0"/>
            <a:ext cx="10544907" cy="620713"/>
          </a:xfrm>
        </p:spPr>
        <p:txBody>
          <a:bodyPr/>
          <a:lstStyle/>
          <a:p>
            <a:pPr algn="r"/>
            <a:r>
              <a:rPr lang="ru-RU" altLang="ru-RU"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Предупреждения</a:t>
            </a:r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246736" y="980728"/>
            <a:ext cx="11756498" cy="5544616"/>
          </a:xfrm>
          <a:prstGeom prst="roundRect">
            <a:avLst>
              <a:gd name="adj" fmla="val 10097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just">
              <a:defRPr/>
            </a:pPr>
            <a:endParaRPr lang="ru-RU" b="1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/>
              <a:t>	</a:t>
            </a:r>
            <a:r>
              <a:rPr lang="ru-RU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по своей природе превентивным механизмом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антимонопольным органом решения о возбуждении дела о нарушении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пунктов 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6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8 части 1 статьи 10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статей 14.1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14.2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14.3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14.7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14.8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15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настоящего Федерального закона без вынесения предупреждения и до завершения срока его выполнения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допускается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ru-RU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условии выполнения предупреждения дело о нарушении антимонопольного законодательства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возбуждается </a:t>
            </a:r>
            <a:r>
              <a:rPr lang="ru-RU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лицо, выполнившее предупреждение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подлежит административной ответственности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42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09600" y="44624"/>
            <a:ext cx="10972800" cy="504056"/>
          </a:xfrm>
        </p:spPr>
        <p:txBody>
          <a:bodyPr/>
          <a:lstStyle/>
          <a:p>
            <a:pPr lvl="0">
              <a:defRPr/>
            </a:pPr>
            <a:r>
              <a:rPr lang="ru-RU"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действия института предупреждения</a:t>
            </a:r>
            <a:endParaRPr lang="ru-RU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1CFFD7-1A93-4CE7-A7AD-7634ABC3A38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9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1166394"/>
              </p:ext>
            </p:extLst>
          </p:nvPr>
        </p:nvGraphicFramePr>
        <p:xfrm>
          <a:off x="624396" y="1988840"/>
          <a:ext cx="538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2999700"/>
              </p:ext>
            </p:extLst>
          </p:nvPr>
        </p:nvGraphicFramePr>
        <p:xfrm>
          <a:off x="6312024" y="2048268"/>
          <a:ext cx="5270376" cy="4453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Заголовок 5"/>
          <p:cNvSpPr txBox="1">
            <a:spLocks/>
          </p:cNvSpPr>
          <p:nvPr/>
        </p:nvSpPr>
        <p:spPr bwMode="auto">
          <a:xfrm>
            <a:off x="1703512" y="1895402"/>
            <a:ext cx="3240360" cy="55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900" b="1" u="sng" kern="0" dirty="0" smtClean="0"/>
              <a:t>2017 год</a:t>
            </a:r>
            <a:endParaRPr lang="ru-RU" sz="2900" u="sng" kern="0" dirty="0"/>
          </a:p>
        </p:txBody>
      </p:sp>
      <p:sp>
        <p:nvSpPr>
          <p:cNvPr id="8" name="Заголовок 5"/>
          <p:cNvSpPr txBox="1">
            <a:spLocks/>
          </p:cNvSpPr>
          <p:nvPr/>
        </p:nvSpPr>
        <p:spPr bwMode="auto">
          <a:xfrm>
            <a:off x="8112224" y="1895402"/>
            <a:ext cx="3149116" cy="55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9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2016 год</a:t>
            </a:r>
            <a:endParaRPr lang="ru-RU" sz="2900" u="sng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344" y="927804"/>
            <a:ext cx="118813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Статистика выданных </a:t>
            </a:r>
            <a:r>
              <a:rPr lang="ru-RU" sz="3200" b="1" dirty="0">
                <a:solidFill>
                  <a:srgbClr val="333399"/>
                </a:solidFill>
              </a:rPr>
              <a:t>и исполненных предупреждений</a:t>
            </a:r>
            <a:endParaRPr lang="ru-RU" sz="3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3800962"/>
              </p:ext>
            </p:extLst>
          </p:nvPr>
        </p:nvGraphicFramePr>
        <p:xfrm>
          <a:off x="6312024" y="1412776"/>
          <a:ext cx="51983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608" y="44624"/>
            <a:ext cx="10972800" cy="508918"/>
          </a:xfrm>
        </p:spPr>
        <p:txBody>
          <a:bodyPr/>
          <a:lstStyle/>
          <a:p>
            <a:r>
              <a:rPr lang="ru-RU" sz="2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действия института предупреждения</a:t>
            </a:r>
            <a:endParaRPr lang="ru-RU" sz="2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44653-903F-4465-A4E2-74680679A4D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2615189"/>
              </p:ext>
            </p:extLst>
          </p:nvPr>
        </p:nvGraphicFramePr>
        <p:xfrm>
          <a:off x="479376" y="1323253"/>
          <a:ext cx="51983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5"/>
          <p:cNvSpPr txBox="1">
            <a:spLocks/>
          </p:cNvSpPr>
          <p:nvPr/>
        </p:nvSpPr>
        <p:spPr bwMode="auto">
          <a:xfrm>
            <a:off x="1993504" y="1800853"/>
            <a:ext cx="3456384" cy="55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000" b="1" kern="0" dirty="0" smtClean="0">
                <a:solidFill>
                  <a:srgbClr val="0033CC"/>
                </a:solidFill>
              </a:rPr>
              <a:t>2017 год</a:t>
            </a:r>
            <a:endParaRPr lang="ru-RU" sz="2000" kern="0" dirty="0">
              <a:solidFill>
                <a:srgbClr val="0033CC"/>
              </a:solidFill>
            </a:endParaRPr>
          </a:p>
        </p:txBody>
      </p:sp>
      <p:sp>
        <p:nvSpPr>
          <p:cNvPr id="11" name="Заголовок 5"/>
          <p:cNvSpPr txBox="1">
            <a:spLocks/>
          </p:cNvSpPr>
          <p:nvPr/>
        </p:nvSpPr>
        <p:spPr bwMode="auto">
          <a:xfrm>
            <a:off x="7608168" y="1780755"/>
            <a:ext cx="3802632" cy="55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000" b="1" kern="0" dirty="0" smtClean="0">
                <a:solidFill>
                  <a:srgbClr val="0033CC"/>
                </a:solidFill>
              </a:rPr>
              <a:t>2016 год</a:t>
            </a:r>
            <a:endParaRPr lang="ru-RU" sz="2000" kern="0" dirty="0">
              <a:solidFill>
                <a:srgbClr val="0033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50196" y="969856"/>
            <a:ext cx="862632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900" b="1" dirty="0" smtClean="0">
                <a:solidFill>
                  <a:srgbClr val="333399"/>
                </a:solidFill>
              </a:rPr>
              <a:t>Количество возбужденных дел, выявленных нарушений</a:t>
            </a:r>
            <a:endParaRPr lang="ru-RU" sz="29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5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379"/>
            <a:ext cx="10972800" cy="504056"/>
          </a:xfrm>
        </p:spPr>
        <p:txBody>
          <a:bodyPr/>
          <a:lstStyle/>
          <a:p>
            <a:r>
              <a:rPr lang="ru-RU"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Выявленные нарушения</a:t>
            </a:r>
            <a:endParaRPr lang="ru-RU" sz="2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1344" y="1124744"/>
            <a:ext cx="1159328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33CC"/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ru-RU" sz="2900" b="1" dirty="0" smtClean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Нарушения, выявленные со стороны органов государственной власти субъекта РФ и органов местного самоуправления</a:t>
            </a:r>
            <a:r>
              <a:rPr lang="ru-RU" sz="2400" b="1" dirty="0" smtClean="0">
                <a:solidFill>
                  <a:srgbClr val="0033CC"/>
                </a:solidFill>
                <a:latin typeface="+mj-lt"/>
                <a:ea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0033CC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не проведение конкурсов по отбору управляющих компаний;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неправомерный отказ в выплате субсидий;</a:t>
            </a:r>
          </a:p>
          <a:p>
            <a:pPr marL="0" indent="0" algn="just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предоставление имущества без проведения торгов;</a:t>
            </a:r>
          </a:p>
          <a:p>
            <a:pPr marL="0" indent="0" algn="just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установление преимуществ отдельному хозяйствующему субъекту и др.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44653-903F-4465-A4E2-74680679A4D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7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27908</TotalTime>
  <Words>381</Words>
  <Application>Microsoft Office PowerPoint</Application>
  <PresentationFormat>Широкоэкранный</PresentationFormat>
  <Paragraphs>126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ＭＳ Ｐゴシック</vt:lpstr>
      <vt:lpstr>ＭＳ Ｐゴシック</vt:lpstr>
      <vt:lpstr>Arial</vt:lpstr>
      <vt:lpstr>StarSymbol</vt:lpstr>
      <vt:lpstr>Times New Roman</vt:lpstr>
      <vt:lpstr>Wingdings</vt:lpstr>
      <vt:lpstr>Оформление по умолчанию</vt:lpstr>
      <vt:lpstr>Презентация PowerPoint</vt:lpstr>
      <vt:lpstr>Национальный план развития конкуренции</vt:lpstr>
      <vt:lpstr>Ключевые показатели</vt:lpstr>
      <vt:lpstr>Презентация PowerPoint</vt:lpstr>
      <vt:lpstr>Основные изменения законодательства </vt:lpstr>
      <vt:lpstr>Предупреждения</vt:lpstr>
      <vt:lpstr>Расширение действия института предупреждения</vt:lpstr>
      <vt:lpstr>Расширение действия института предупреждения</vt:lpstr>
      <vt:lpstr>Выявленные нарушения</vt:lpstr>
      <vt:lpstr>Выявленные нарушения</vt:lpstr>
      <vt:lpstr>Судебная практика </vt:lpstr>
      <vt:lpstr>Разъяснения Президиума ФАС России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Ю.Слюсарева;Р.Мустакимова</dc:creator>
  <cp:lastModifiedBy>Людмила</cp:lastModifiedBy>
  <cp:revision>1790</cp:revision>
  <cp:lastPrinted>2017-09-14T15:41:46Z</cp:lastPrinted>
  <dcterms:created xsi:type="dcterms:W3CDTF">2011-08-24T07:02:51Z</dcterms:created>
  <dcterms:modified xsi:type="dcterms:W3CDTF">2018-02-14T19:21:24Z</dcterms:modified>
</cp:coreProperties>
</file>