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9" r:id="rId5"/>
    <p:sldId id="261" r:id="rId6"/>
    <p:sldId id="264" r:id="rId7"/>
    <p:sldId id="265" r:id="rId8"/>
    <p:sldId id="271" r:id="rId9"/>
    <p:sldId id="266" r:id="rId10"/>
    <p:sldId id="272" r:id="rId11"/>
    <p:sldId id="274" r:id="rId12"/>
    <p:sldId id="275" r:id="rId13"/>
    <p:sldId id="276" r:id="rId14"/>
    <p:sldId id="278" r:id="rId15"/>
    <p:sldId id="279" r:id="rId16"/>
    <p:sldId id="282" r:id="rId17"/>
    <p:sldId id="283" r:id="rId18"/>
    <p:sldId id="284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368152"/>
          </a:xfrm>
          <a:noFill/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Оренбургское УФАС</a:t>
            </a:r>
            <a:b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кафедра антимонопольного регулирования и организации закупок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00808"/>
            <a:ext cx="7272808" cy="3168352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стандарты: требования и подходы к разработке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11960" y="5301208"/>
            <a:ext cx="4532040" cy="12961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Савина Антонина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Мечеславовна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базовой кафедры антимонопольного регулирования и организации закупок, к.э.н.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444009"/>
              </p:ext>
            </p:extLst>
          </p:nvPr>
        </p:nvGraphicFramePr>
        <p:xfrm>
          <a:off x="323528" y="147112"/>
          <a:ext cx="864096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893"/>
                <a:gridCol w="2284427"/>
                <a:gridCol w="1008112"/>
                <a:gridCol w="2666387"/>
                <a:gridCol w="862005"/>
                <a:gridCol w="1224136"/>
              </a:tblGrid>
              <a:tr h="363600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Обобщенные 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344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(подуровень)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функций по защите 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развитию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 на предмет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наличия или отсутствия признаков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законодательства о защите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A/01.5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предложений по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совершенствованию законодательства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целях развития конкуренции 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эффективного функционирования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товарных рынков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A/02.5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602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117257"/>
              </p:ext>
            </p:extLst>
          </p:nvPr>
        </p:nvGraphicFramePr>
        <p:xfrm>
          <a:off x="323528" y="147112"/>
          <a:ext cx="864096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893"/>
                <a:gridCol w="2284427"/>
                <a:gridCol w="1008112"/>
                <a:gridCol w="2808312"/>
                <a:gridCol w="720080"/>
                <a:gridCol w="1224136"/>
              </a:tblGrid>
              <a:tr h="363600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Обобщенные 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344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(подуровень)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Экспертиза актов,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действий 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соглашений органов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власти и организаций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целях определения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их соответствия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требованиям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законодательства о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защите конкуренции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Правовая экспертиза актов, действий 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соглашений на предмет соблюдения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требований законодательства о защите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/01.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актов органов власти в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целях определения потребности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развития конкуренции на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определенных товарных рынках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/02.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144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226683"/>
              </p:ext>
            </p:extLst>
          </p:nvPr>
        </p:nvGraphicFramePr>
        <p:xfrm>
          <a:off x="323528" y="147112"/>
          <a:ext cx="864096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893"/>
                <a:gridCol w="2140411"/>
                <a:gridCol w="1008112"/>
                <a:gridCol w="2810403"/>
                <a:gridCol w="862005"/>
                <a:gridCol w="1224136"/>
              </a:tblGrid>
              <a:tr h="363600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Обобщенные 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344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(подуровень)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сопровождение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в целях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обеспечения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соблюдения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законодательства о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защите конкуренции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добросовестной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мер ответственности за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(бездействие), которые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привели к нарушению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законодательства о защите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/01.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контроль выполнения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функций по предупреждению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нарушений законодательства о защите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 и устранению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последствий указанных нарушений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/02.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49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299436"/>
              </p:ext>
            </p:extLst>
          </p:nvPr>
        </p:nvGraphicFramePr>
        <p:xfrm>
          <a:off x="323528" y="147112"/>
          <a:ext cx="864096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893"/>
                <a:gridCol w="2140411"/>
                <a:gridCol w="1008112"/>
                <a:gridCol w="2810403"/>
                <a:gridCol w="862005"/>
                <a:gridCol w="1224136"/>
              </a:tblGrid>
              <a:tr h="363600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Обобщенные 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 функции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344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(подуровень) квалификации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деятельностью по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обеспечению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соблюдения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законодательства о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защите конкуренции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добросовестной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внедрения внутренней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предупреждения нарушений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законодательства о защите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 (антимонопольного </a:t>
                      </a:r>
                    </a:p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комплаенса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D/01.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6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 и контроль реализации мер,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направленных на стимулирование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добросовестной конкуренции и 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эффективное функционирование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товарных рынков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D/02.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628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276449"/>
              </p:ext>
            </p:extLst>
          </p:nvPr>
        </p:nvGraphicFramePr>
        <p:xfrm>
          <a:off x="0" y="548680"/>
          <a:ext cx="9144000" cy="5808854"/>
        </p:xfrm>
        <a:graphic>
          <a:graphicData uri="http://schemas.openxmlformats.org/drawingml/2006/table">
            <a:tbl>
              <a:tblPr/>
              <a:tblGrid>
                <a:gridCol w="1763688"/>
                <a:gridCol w="1728192"/>
                <a:gridCol w="360040"/>
                <a:gridCol w="215255"/>
                <a:gridCol w="635000"/>
                <a:gridCol w="446088"/>
                <a:gridCol w="2320925"/>
                <a:gridCol w="1674812"/>
              </a:tblGrid>
              <a:tr h="298450">
                <a:tc gridSpan="8">
                  <a:txBody>
                    <a:bodyPr/>
                    <a:lstStyle>
                      <a:lvl1pPr marL="22860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2286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.Характеристика обобщенных трудовых функций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113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3.1. Обобщенная трудовая функция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72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функций по защите и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развитию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</a:p>
                    <a:p>
                      <a:pPr algn="ctr"/>
                      <a:endParaRPr lang="ru-RU" dirty="0"/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</a:t>
                      </a: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квалификации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3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Возможные наименования должностей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Ведущий специалист, главный специалист, советник, юрисконсульт, младший юрист, юрист, специалист по антимонопольному </a:t>
                      </a:r>
                      <a:r>
                        <a:rPr lang="ru-RU" sz="1800" b="1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комплаенсу</a:t>
                      </a:r>
                      <a:endParaRPr lang="ru-RU" sz="1800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63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образованию и обучению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образование – </a:t>
                      </a:r>
                      <a:r>
                        <a:rPr lang="ru-RU" b="1" dirty="0" err="1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специальности «юриспруденция»/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«экономика»/«государственное и муниципальное управление»</a:t>
                      </a:r>
                      <a:endParaRPr lang="ru-RU" b="1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1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опыту практической  работы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Особые условия допуска к работе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4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характеристики </a:t>
                      </a:r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41309" marR="41309" marT="0" marB="0"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4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>
                <a:latin typeface="Arial" charset="0"/>
              </a:rPr>
              <a:t/>
            </a:r>
            <a:br>
              <a:rPr lang="ru-RU" altLang="ru-RU">
                <a:latin typeface="Arial" charset="0"/>
              </a:rPr>
            </a:br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4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49006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3.1.1 Трудовая функция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640295"/>
              </p:ext>
            </p:extLst>
          </p:nvPr>
        </p:nvGraphicFramePr>
        <p:xfrm>
          <a:off x="250825" y="908050"/>
          <a:ext cx="8435976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887"/>
                <a:gridCol w="2808312"/>
                <a:gridCol w="648072"/>
                <a:gridCol w="936104"/>
                <a:gridCol w="1728192"/>
                <a:gridCol w="58640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проверок на предмет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наличия или отсутствия признаков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нарушения законодательства о защите 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А/01.5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(подуровень) квалификации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Трудовые действия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и анализ информации, размещаемой в средствах массовой информации, в том числе в информационно-телекоммуникационной сети «Интернет», на предмет</a:t>
                      </a:r>
                    </a:p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выявления информации, свидетельствующей о наличии в действиях органов власти и организаций признаков нарушения законодательства о защите 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Рассмотрение  заявлений о наличии признаков нарушения законодательства о защите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состояния конкурентной среды на товарных рынках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 и  проведение  выездных  и  камеральных  проверок  структурных подразделений  организации  на  предмет  наличия  или  отсутствия  признаков нарушения законодательства о защите 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01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409879"/>
              </p:ext>
            </p:extLst>
          </p:nvPr>
        </p:nvGraphicFramePr>
        <p:xfrm>
          <a:off x="468313" y="260350"/>
          <a:ext cx="8218488" cy="613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407"/>
                <a:gridCol w="6635081"/>
              </a:tblGrid>
              <a:tr h="370840">
                <a:tc rowSpan="7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Необходимые умения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Проводить анализ состояния конкурентной среды на товарных рынках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Оценивать  акты,  соглашения,  информацию  о  действиях органов  власти  и организаций  на  предмет  их  соответствия  требованиям  законодательства  о  защите конкуренции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 процедурно-процессуальные  документы  по  результатам  рассмотрения заявлений о признаках нарушения законодательства о защите конкуренции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Составлять необходимые процедурно-процессуальные документы при организации и проведении выездных и камеральных проверок организации на предмет наличия 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отсутствия признаков нарушения законодательства о защите конкуренции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Анализировать  судебную  практику,  связанную  с  оспариванием  предупреждений, решений и предписаний антимонопольных органов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справочно-правовые системы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 вычислительную  и  иную  вспомогательную  технику  в  режиме пользователя  для  решения  правовых  и  экономических  задач,  средства  связи  и коммуникаций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1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887151"/>
              </p:ext>
            </p:extLst>
          </p:nvPr>
        </p:nvGraphicFramePr>
        <p:xfrm>
          <a:off x="468313" y="188913"/>
          <a:ext cx="8496300" cy="623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295"/>
                <a:gridCol w="7921005"/>
              </a:tblGrid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Необходимые знания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конкурентного права Российской Федерации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 законодательства  Российской  Федерации  и  нормативных  правовых актов, регулирующих отношения, которые связаны с защитой 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Международные  договоры  Российской  Федерации,  регулирующие  отношения, которые связаны с защитой 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 гражданского,  бюджетного,  земельного,  административного, административно-процессуального,  уголовного,  уголовно-процессуального законодательства,  права  интеллектуальной  собственности,  законодательства  в сферах  электроэнергетики,  теплоснабжения,  водоснабжения  и  водоотведения, газоснабжения,  о  естественных  монополиях,  об  иностранных  инвестициях,  об основах  государственного  регулирования  торговой  деятельности,  в  части применения  указанного  законодательства  к  отношениям,  связанным  с защитой конкуренции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экономической теории, основ ценообразования, теории отраслевых рынков, экономические категории в конкурентном праве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 гражданско-процессуального  и  арбитражно-процессуального законодательства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Этика делового общения и правила ведения переговоров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 труда и внутренний трудовой распорядок 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302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772111"/>
              </p:ext>
            </p:extLst>
          </p:nvPr>
        </p:nvGraphicFramePr>
        <p:xfrm>
          <a:off x="395288" y="333375"/>
          <a:ext cx="829151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464"/>
                <a:gridCol w="63470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характеристики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Необходимые этические нормы: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соблюдать конфиденциальность информации;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соблюдать этику делового общения;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занимать  активную  позицию  в  борьбе  с  профессиональной недобросовестностью;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разглашать материалы рабочих исследований;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не создавать конфликтные ситуации на рабочем месте;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не  совершать  действий,  которые  дискредитируют  профессию  и  репутацию коллег;</a:t>
                      </a:r>
                    </a:p>
                    <a:p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не  допускать  клевету  и  распространение  сведений,  порочащих  иные организации и коллег.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3440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Нормативные акты по работе с </a:t>
            </a:r>
            <a:r>
              <a:rPr lang="ru-RU" sz="31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профстандартами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175427"/>
              </p:ext>
            </p:extLst>
          </p:nvPr>
        </p:nvGraphicFramePr>
        <p:xfrm>
          <a:off x="0" y="692150"/>
          <a:ext cx="9144000" cy="6075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92080"/>
                <a:gridCol w="3851920"/>
              </a:tblGrid>
              <a:tr h="5395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Поможет вам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44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Статьи 57,195.1 ТК РФ, а также ст. 195.2 и 195.3 ТК РФ (с 1 июля 2016 г.),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от 2 мая 2015 г. № 122-ФЗ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Узнать, что такое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уточнить, что изменилось с 1 июля 2016 г.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10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Правила разработки, утверждения и применения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профстандартов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утвержденные постановлением Правительства РФ от 22 января 2013 г. № 23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Разобраться, зачем нужны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профстандарты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 также выяснить, в каком порядке их разрабатывают.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57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Приказы Минтруда России: от 12 апреля 2013 г. № 147н «Об утверждении Макета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и от 12 апреля 2013 г. № 148н «Об утверждении уровней квалификации в целях разработки проектов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профстандартов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Понять, какова структура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что такое уровни квалификации и как их определяют.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231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Методические рекомендации по разработке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профстандарта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утвержденные приказом Минтруда России от 29 апреля 2013 г. № 170н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Разработать </a:t>
                      </a:r>
                      <a:r>
                        <a:rPr lang="ru-RU" sz="20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профстандарт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25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32656"/>
            <a:ext cx="8280920" cy="619268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</a:t>
            </a:r>
            <a:r>
              <a:rPr lang="ru-RU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</a:p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квалификации, необходимой работнику для осуществления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определенного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 профессиональной деятельности, в том числе выполнения 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</a:t>
            </a: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функции (ч. вторая ст. 195.1 ТК РФ, с 1 июля 2016 г.)</a:t>
            </a:r>
          </a:p>
        </p:txBody>
      </p:sp>
    </p:spTree>
    <p:extLst>
      <p:ext uri="{BB962C8B-B14F-4D97-AF65-F5344CB8AC3E}">
        <p14:creationId xmlns:p14="http://schemas.microsoft.com/office/powerpoint/2010/main" val="9612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367240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1025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21.12.2017 № 618 «Об основных направлениях государственной политики по развитию конкуренции»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развитию конкуренции в Российской Федерации является приоритетным направлением деятельности государственных органов в целях укрепления национальной экономики, дальнейшего развития конкуренции и недопущения монополистической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03520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1206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«Специалист в сфере конкурентного права»:</a:t>
            </a:r>
          </a:p>
          <a:p>
            <a:pPr marL="0" indent="0" algn="just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позволит создать единый учебно-методический комплекс и систему оценки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специалистов;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станет для потребителей инструментом оценки соответствия компетенции привлекаемых специалистов при наличии у них соответствующего документального подтверждения компетенции после прохождения процедуры независимой оценки квалификации по установленным правилам;</a:t>
            </a:r>
          </a:p>
          <a:p>
            <a:pPr marL="0" indent="0" algn="just">
              <a:buNone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позволит повысить профессионализм действующих специалистов в области конкурентного права, активизировать их мотивацию, добиться повышения эффективности и качества их работы.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24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568952" cy="648072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нужны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работадателям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трудовую функцию работника и зафиксировать ее в трудовом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договоре или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должностной инструкции;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деятельность работника, описать требования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 функциям и качеству их выполнения, исключить дублирование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по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должностям;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тарифицировать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присвоить тарифные разряды работникам;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оплаты труда, учесть особенности организации производства,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управления;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аттестацию работников;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нормативные акты, в том числе штатное расписание;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кадровую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политику организации.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2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648072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профессионального стандарта «Специалист в сфере конкурентного права»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Общие сведения:</a:t>
            </a:r>
          </a:p>
          <a:p>
            <a:pPr marL="0" indent="0"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вида профессиональной деятельности, описание основной цели вида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и др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7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226300" y="692150"/>
          <a:ext cx="1917700" cy="1727200"/>
        </p:xfrm>
        <a:graphic>
          <a:graphicData uri="http://schemas.openxmlformats.org/drawingml/2006/table">
            <a:tbl>
              <a:tblPr/>
              <a:tblGrid>
                <a:gridCol w="1917700"/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Регистрационный номер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297" name="Rectangle 4"/>
          <p:cNvSpPr>
            <a:spLocks noChangeArrowheads="1"/>
          </p:cNvSpPr>
          <p:nvPr/>
        </p:nvSpPr>
        <p:spPr bwMode="auto">
          <a:xfrm>
            <a:off x="0" y="323413"/>
            <a:ext cx="914400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ПРОФЕССИОНАЛЬНЫЙ СТАНДАРТ</a:t>
            </a:r>
          </a:p>
          <a:p>
            <a:pPr eaLnBrk="0" hangingPunct="0"/>
            <a:r>
              <a:rPr lang="ru-RU" altLang="ru-RU" sz="2400" dirty="0" smtClean="0">
                <a:cs typeface="Times New Roman" pitchFamily="18" charset="0"/>
              </a:rPr>
              <a:t>_</a:t>
            </a:r>
            <a:r>
              <a:rPr lang="ru-RU" alt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в сфере конкурентного права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(наименование профессионального стандарта)</a:t>
            </a:r>
            <a:endParaRPr lang="ru-RU" altLang="ru-RU" sz="2400" dirty="0">
              <a:latin typeface="Arial" charset="0"/>
            </a:endParaRPr>
          </a:p>
          <a:p>
            <a:pPr eaLnBrk="0" hangingPunct="0">
              <a:buFontTx/>
              <a:buChar char="•"/>
            </a:pP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r>
              <a:rPr lang="ru-RU" altLang="ru-RU" dirty="0">
                <a:latin typeface="Arial" charset="0"/>
              </a:rPr>
              <a:t/>
            </a:r>
            <a:br>
              <a:rPr lang="ru-RU" altLang="ru-RU" dirty="0">
                <a:latin typeface="Arial" charset="0"/>
              </a:rPr>
            </a:br>
            <a:endParaRPr lang="ru-RU" altLang="ru-RU" dirty="0">
              <a:latin typeface="Arial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914662"/>
              </p:ext>
            </p:extLst>
          </p:nvPr>
        </p:nvGraphicFramePr>
        <p:xfrm>
          <a:off x="395536" y="3140968"/>
          <a:ext cx="8641084" cy="3556508"/>
        </p:xfrm>
        <a:graphic>
          <a:graphicData uri="http://schemas.openxmlformats.org/drawingml/2006/table">
            <a:tbl>
              <a:tblPr/>
              <a:tblGrid>
                <a:gridCol w="7516838"/>
                <a:gridCol w="738567"/>
                <a:gridCol w="385679"/>
              </a:tblGrid>
              <a:tr h="19744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altLang="ru-RU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(возможные варианты формулировки)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и развитие конкуренции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 по контролю, защите и управлению развитием конкуренции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Другие возможные формулировки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767" marR="52767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767" marR="52767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767" marR="52767" marT="0" marB="0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82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(наименование вида профессиональной деятельности)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2767" marR="5276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52767" marR="5276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228184" y="1772816"/>
            <a:ext cx="266429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вида профессиональной деятельности: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973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 сопровождения  деятельности  организаций  в  целях  предупреждения,  прекращения  и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устранения 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законодательства о защите конкуренции, а также возмещения убытков, причиненных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результате  нарушения  законодательства  о  защите  конкуренции;  организация  внедрения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предупреждения нарушений законодательства о защите конкуренции (антимонопольного </a:t>
            </a:r>
            <a:r>
              <a:rPr lang="ru-RU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комплаенса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снижение рисков нарушения законодательства о защите конкуренции</a:t>
            </a:r>
          </a:p>
        </p:txBody>
      </p:sp>
    </p:spTree>
    <p:extLst>
      <p:ext uri="{BB962C8B-B14F-4D97-AF65-F5344CB8AC3E}">
        <p14:creationId xmlns:p14="http://schemas.microsoft.com/office/powerpoint/2010/main" val="240658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Описание трудовых функций, входящих в профессиональный стандарт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(функциональная карта вида профессиональной деятельности)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обобщенных трудовых функций в виде таблицы. В состав каждой обобщенной 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входит несколько трудовых функций со своим номером уровня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22353284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281</TotalTime>
  <Words>1305</Words>
  <Application>Microsoft Office PowerPoint</Application>
  <PresentationFormat>Экран (4:3)</PresentationFormat>
  <Paragraphs>244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Оренбургское УФАС Базовая кафедра антимонопольного регулирования и организации закупок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Основная цель вида профессиональной деятельности: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3.1.1 Трудовая функция</vt:lpstr>
      <vt:lpstr>Презентация PowerPoint</vt:lpstr>
      <vt:lpstr>Презентация PowerPoint</vt:lpstr>
      <vt:lpstr>Презентация PowerPoint</vt:lpstr>
      <vt:lpstr>Нормативные акты по работе с профстандартами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антимонопольная служба</dc:title>
  <dc:creator>User</dc:creator>
  <cp:lastModifiedBy>RePack by Diakov</cp:lastModifiedBy>
  <cp:revision>27</cp:revision>
  <dcterms:created xsi:type="dcterms:W3CDTF">2018-02-08T08:10:54Z</dcterms:created>
  <dcterms:modified xsi:type="dcterms:W3CDTF">2018-02-14T10:11:29Z</dcterms:modified>
</cp:coreProperties>
</file>