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256" r:id="rId2"/>
    <p:sldId id="333" r:id="rId3"/>
    <p:sldId id="330" r:id="rId4"/>
    <p:sldId id="334" r:id="rId5"/>
    <p:sldId id="339" r:id="rId6"/>
    <p:sldId id="340" r:id="rId7"/>
    <p:sldId id="341" r:id="rId8"/>
    <p:sldId id="320" r:id="rId9"/>
    <p:sldId id="331" r:id="rId10"/>
    <p:sldId id="324" r:id="rId11"/>
    <p:sldId id="323" r:id="rId12"/>
    <p:sldId id="325" r:id="rId13"/>
    <p:sldId id="342" r:id="rId14"/>
    <p:sldId id="326" r:id="rId15"/>
    <p:sldId id="328" r:id="rId16"/>
    <p:sldId id="329" r:id="rId17"/>
    <p:sldId id="343" r:id="rId18"/>
    <p:sldId id="319" r:id="rId19"/>
    <p:sldId id="344" r:id="rId20"/>
    <p:sldId id="338" r:id="rId21"/>
    <p:sldId id="345" r:id="rId22"/>
    <p:sldId id="346" r:id="rId23"/>
    <p:sldId id="316" r:id="rId24"/>
    <p:sldId id="317" r:id="rId25"/>
    <p:sldId id="318" r:id="rId26"/>
    <p:sldId id="347" r:id="rId27"/>
    <p:sldId id="348" r:id="rId28"/>
    <p:sldId id="335" r:id="rId29"/>
    <p:sldId id="327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938"/>
    <a:srgbClr val="6C0000"/>
    <a:srgbClr val="860000"/>
    <a:srgbClr val="DE1CA7"/>
    <a:srgbClr val="821061"/>
    <a:srgbClr val="FF9966"/>
    <a:srgbClr val="EB6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43" autoAdjust="0"/>
  </p:normalViewPr>
  <p:slideViewPr>
    <p:cSldViewPr>
      <p:cViewPr varScale="1">
        <p:scale>
          <a:sx n="152" d="100"/>
          <a:sy n="152" d="100"/>
        </p:scale>
        <p:origin x="193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283E58-52A6-4B59-AF75-2FC604FD4138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1E77AC-603C-4B63-BCB6-670C2949A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4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BDB56-6B73-4D15-97AB-F167084607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9831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53313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8429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9592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186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6889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34969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4313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01027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209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448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809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7956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2863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42900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5235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1976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453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2587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3647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7386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BDB56-6B73-4D15-97AB-F167084607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917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193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661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6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7399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755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968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F5A4-13C1-46E2-B179-E2ECF683BC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19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1345-78B1-4C20-B2AC-33AAF8827FA0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7590-16B5-408D-B8E9-66CE0E23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0872-542D-4E77-986A-57514BA63A8A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037F-8180-431B-BF5F-AB9AF220B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C7AE-6D44-4D67-AAEA-F68542466861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4127-A062-4C80-AE27-5BF1B389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7998-4DDB-427B-90B8-7C157F830406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292F-FB3C-428B-9764-26656E225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4361-A931-4A53-A676-81536B595124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2AC1-9893-49CE-B1FE-9FE5EC530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5A97-584B-4D3F-967F-CAAA4CB54707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CE17-6358-4BBE-93D6-5ABD5BE8D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8D14-EE25-4B45-A3B7-61E9390550F1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391A-2E36-467A-B304-D24CB8B84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55F0-9A01-4BC7-985F-ED11EA28964C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86A0-5FB1-4017-9F94-EDA38A638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95F0-CAAC-445B-8C8A-1078AB0C838C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7C8B-47B1-47F2-823A-E39DDD708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AA4B-FF52-4112-98EA-AB4A785F20EB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9591-44FC-49D6-8DF7-3B4545D2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5A4C-8DE4-48DB-9BD3-145389E16284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261B-7B09-499D-A321-1930E3656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9ACB6-4C22-4A60-ACA1-23A1735E7064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8A92F7-7E24-45CC-859F-6DEE76F87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1" r:id="rId2"/>
    <p:sldLayoutId id="2147484010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11" r:id="rId9"/>
    <p:sldLayoutId id="2147484007" r:id="rId10"/>
    <p:sldLayoutId id="21474840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Институт экономики ОГУ\Доклад Ковалевского 27092012\Orenburg_State_University_logo_main_ve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1042988" cy="2033587"/>
          </a:xfrm>
          <a:prstGeom prst="rect">
            <a:avLst/>
          </a:prstGeom>
          <a:solidFill>
            <a:schemeClr val="accent2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979613" y="765175"/>
            <a:ext cx="7164387" cy="20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Министерство образования и науки РФ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высшего образования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«Оренбургский государственный университет»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3"/>
            <a:ext cx="9144000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Результаты мониторинга конкурентоспособности на рынках Оренбургской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в контексте реализации </a:t>
            </a:r>
            <a:r>
              <a:rPr lang="ru-RU" sz="2000" b="1" cap="all" dirty="0">
                <a:latin typeface="Arial" pitchFamily="34" charset="0"/>
                <a:cs typeface="Arial" pitchFamily="34" charset="0"/>
              </a:rPr>
              <a:t>национального проекта </a:t>
            </a:r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cap="all" dirty="0">
                <a:latin typeface="Arial" pitchFamily="34" charset="0"/>
                <a:cs typeface="Arial" pitchFamily="34" charset="0"/>
              </a:rPr>
              <a:t>Малое и среднее предпринимательство»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50825" y="2997200"/>
            <a:ext cx="3744913" cy="79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8313" y="2420938"/>
            <a:ext cx="0" cy="7921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03225" y="3149600"/>
            <a:ext cx="3744913" cy="79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0713" y="2573338"/>
            <a:ext cx="0" cy="7921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48263" y="5157788"/>
            <a:ext cx="3744912" cy="79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04250" y="5013325"/>
            <a:ext cx="0" cy="7921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530120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Директор Института менеджмента, </a:t>
            </a:r>
          </a:p>
          <a:p>
            <a:pPr algn="ctr"/>
            <a:r>
              <a:rPr lang="ru-RU" sz="2000" b="1" dirty="0" smtClean="0"/>
              <a:t>д.э.н. доцент В.В. Боброва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 ВАШЕЙ ОЦЕНКЕ, НАСКОЛЬКО ПРЕОДОЛИМЫ АДМИНИСТРАТИВНЫЕ БАРЬЕРЫ ДЛЯ ВЕДЕНИЯ ТЕКУЩЕЙ ДЕЯТЕЛЬНОСТИ И ОТКРЫТИЯ НОВОГО БИЗНЕСА НА РЫНКЕ, ОСНОВНОМ ДЛЯ БИЗНЕСА, КОТОРЫЙ ВЫ ПРЕДСТАВЛЯЕТЕ?</a:t>
              </a:r>
              <a:endParaRPr lang="ru-RU" sz="1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1817" y="1196752"/>
            <a:ext cx="6796855" cy="47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КАК БЫ ВЫ ОХАРАКТЕРИЗОВАЛИ ДЕЯТЕЛЬНОСТИ ОРГАНОВ ВЛАСТИ НА ОСНОВНОМ ДЛЯ БИЗНЕСА, КОТОРЫЙ ВЫ ПРЕДСТАВЛЯЕТЕ, РЫНКЕ?</a:t>
              </a:r>
              <a:endParaRPr lang="ru-RU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282" y="1277741"/>
            <a:ext cx="6911925" cy="45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 ВАШЕЙ ОЦЕНКЕ, КАК ИЗМЕНИЛСЯ УРОВЕНЬ АДМИНИСТРАТИВНЫХ БАРЬЕРОВ НА РЫНКЕ, ОСНОВНОМ ДЛЯ БИЗНЕСА, КОТОРЫЙ ВЫ ПРЕДСТАВЛЯЕТЕ, В ТЕЧЕНИЕ ПОСЛЕДНИХ 3 ЛЕТ?</a:t>
              </a:r>
              <a:endParaRPr lang="ru-RU" sz="1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08720"/>
            <a:ext cx="7056783" cy="52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atin typeface="Arial" pitchFamily="34" charset="0"/>
                  <a:cs typeface="Arial" pitchFamily="34" charset="0"/>
                </a:rPr>
                <a:t>Цели национального </a:t>
              </a: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проекта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Третья цель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35" y="1484784"/>
            <a:ext cx="3977619" cy="37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ОЦЕНИТЕ ХАРАКТЕРИСТИКИ УСЛУГ СУБЪЕКТОВ ЕСТЕСТВЕННЫХ МОНОПОЛИЙ В ОРЕНБУРГСКОЙ ОБЛАСТИ ПО </a:t>
              </a:r>
              <a:r>
                <a:rPr lang="ru-RU" sz="1500" b="1" cap="all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КРИТЕРИю</a:t>
              </a:r>
              <a:r>
                <a:rPr lang="ru-RU" sz="15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сроки получения доступа </a:t>
              </a:r>
              <a:endParaRPr lang="ru-RU" sz="1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51520" y="3356992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Водоснабжение, водоотведение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356992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Газоснабжение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Теплоснабжение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397196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906395"/>
            <a:ext cx="4492278" cy="26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16908"/>
            <a:ext cx="4272950" cy="253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7032"/>
            <a:ext cx="4348261" cy="25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ОЦЕНИТЕ ХАРАКТЕРИСТИКИ УСЛУГ СУБЪЕКТОВ ЕСТЕСТВЕННЫХ МОНОПОЛИЙ В ОРЕНБУРГСКОЙ ОБЛАСТИ ПО </a:t>
              </a:r>
              <a:r>
                <a:rPr lang="ru-RU" sz="1500" b="1" cap="all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КРИТЕРИю</a:t>
              </a:r>
              <a:r>
                <a:rPr lang="ru-RU" sz="15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сложность (количество) процедур подключения</a:t>
              </a:r>
              <a:endParaRPr lang="ru-RU" sz="1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1520" y="3356992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Водоснабжение, водоотведение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3356992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Газоснабжение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Теплоснабжение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482036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39687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3016"/>
            <a:ext cx="3888432" cy="271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5216" y="3645024"/>
            <a:ext cx="3819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ОЦЕНИТЕ ХАРАКТЕРИСТИКИ УСЛУГ СУБЪЕКТОВ ЕСТЕСТВЕННЫХ МОНОПОЛИЙ В ОРЕНБУРГСКОЙ ОБЛАСТИ ПО </a:t>
              </a:r>
              <a:r>
                <a:rPr lang="ru-RU" sz="1500" b="1" cap="all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КРИТЕРИю</a:t>
              </a:r>
              <a:r>
                <a:rPr lang="ru-RU" sz="15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стоимость подключения</a:t>
              </a:r>
              <a:endParaRPr lang="ru-RU" sz="15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1520" y="3356992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Водоснабжение, водоотведение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3356992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Газоснабжение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Теплоснабжение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9235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4704"/>
            <a:ext cx="40544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25207"/>
            <a:ext cx="3744416" cy="26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832125"/>
            <a:ext cx="3919112" cy="2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atin typeface="Arial" pitchFamily="34" charset="0"/>
                  <a:cs typeface="Arial" pitchFamily="34" charset="0"/>
                </a:rPr>
                <a:t>Цели национального </a:t>
              </a: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проекта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Четвертая цель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306" y="1337252"/>
            <a:ext cx="4629878" cy="4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КАКОЙ ГЕОГРАФИЧЕСКИЙ РЫНОК (РЫНКИ) ЯВЛЯЕТСЯ ОСНОВНЫМ ДЛЯ БИЗНЕСА, КОТОРЫЙ ВЫ ПРЕДСТАВЛЯЕТЕ?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6689971" cy="39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Выберите утверждение, наиболее точно характеризующее условия ведения бизнеса, который вы представляете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919" y="1484784"/>
            <a:ext cx="6224651" cy="36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 smtClean="0">
                  <a:latin typeface="Arial" pitchFamily="34" charset="0"/>
                  <a:cs typeface="Arial" pitchFamily="34" charset="0"/>
                </a:rPr>
                <a:t>Теоретические основы исследования </a:t>
              </a:r>
              <a:r>
                <a:rPr lang="ru-RU" sz="1600" b="1" cap="all" dirty="0">
                  <a:latin typeface="Arial" pitchFamily="34" charset="0"/>
                  <a:cs typeface="Arial" pitchFamily="34" charset="0"/>
                </a:rPr>
                <a:t>мониторинга конкурентоспособности на рынках Оренбургской области </a:t>
              </a:r>
              <a:endParaRPr lang="ru-RU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1761660"/>
            <a:ext cx="8136904" cy="3467540"/>
            <a:chOff x="467544" y="1383618"/>
            <a:chExt cx="8136904" cy="3467540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467544" y="1383618"/>
              <a:ext cx="8136904" cy="702078"/>
            </a:xfrm>
            <a:prstGeom prst="homePlate">
              <a:avLst/>
            </a:prstGeom>
            <a:solidFill>
              <a:srgbClr val="4B0938">
                <a:alpha val="89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solidFill>
                    <a:srgbClr val="FFFF00"/>
                  </a:solidFill>
                  <a:latin typeface="+mj-lt"/>
                </a:rPr>
                <a:t>Теория региональных рынков </a:t>
              </a:r>
            </a:p>
            <a:p>
              <a:pPr marL="177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(А.И. Татаркин, О.А. Романова, Х. Уайт, В. </a:t>
              </a:r>
              <a:r>
                <a:rPr lang="ru-RU" sz="2400" b="1" dirty="0" err="1" smtClean="0">
                  <a:solidFill>
                    <a:srgbClr val="FFFF00"/>
                  </a:solidFill>
                  <a:latin typeface="+mj-lt"/>
                </a:rPr>
                <a:t>Пауэл</a:t>
              </a: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 и др.)</a:t>
              </a:r>
              <a:endParaRPr lang="ru-RU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467544" y="2301720"/>
              <a:ext cx="8136904" cy="702078"/>
            </a:xfrm>
            <a:prstGeom prst="homePlate">
              <a:avLst/>
            </a:prstGeom>
            <a:solidFill>
              <a:srgbClr val="4B0938">
                <a:alpha val="89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solidFill>
                    <a:srgbClr val="FFFF00"/>
                  </a:solidFill>
                  <a:latin typeface="+mj-lt"/>
                </a:rPr>
                <a:t>Теория отраслевых рынков </a:t>
              </a:r>
            </a:p>
            <a:p>
              <a:pPr marL="177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(Ю.В. </a:t>
              </a:r>
              <a:r>
                <a:rPr lang="ru-RU" sz="2400" b="1" dirty="0" err="1" smtClean="0">
                  <a:solidFill>
                    <a:srgbClr val="FFFF00"/>
                  </a:solidFill>
                  <a:latin typeface="+mj-lt"/>
                </a:rPr>
                <a:t>Тарануха</a:t>
              </a: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, Й. </a:t>
              </a:r>
              <a:r>
                <a:rPr lang="ru-RU" sz="2400" b="1" dirty="0" err="1" smtClean="0">
                  <a:solidFill>
                    <a:srgbClr val="FFFF00"/>
                  </a:solidFill>
                  <a:latin typeface="+mj-lt"/>
                </a:rPr>
                <a:t>Шумпетер</a:t>
              </a: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, А. Маршал и др.)</a:t>
              </a:r>
              <a:endParaRPr lang="ru-RU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467544" y="3219822"/>
              <a:ext cx="8136904" cy="702078"/>
            </a:xfrm>
            <a:prstGeom prst="homePlate">
              <a:avLst/>
            </a:prstGeom>
            <a:solidFill>
              <a:srgbClr val="4B0938">
                <a:alpha val="89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 smtClean="0">
                  <a:solidFill>
                    <a:srgbClr val="FFFF00"/>
                  </a:solidFill>
                  <a:latin typeface="+mj-lt"/>
                </a:rPr>
                <a:t>Теория конкурентоспособности </a:t>
              </a:r>
            </a:p>
            <a:p>
              <a:pPr marL="1778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(Д. </a:t>
              </a:r>
              <a:r>
                <a:rPr lang="ru-RU" sz="2400" b="1" dirty="0" err="1" smtClean="0">
                  <a:solidFill>
                    <a:srgbClr val="FFFF00"/>
                  </a:solidFill>
                  <a:latin typeface="+mj-lt"/>
                </a:rPr>
                <a:t>Рикардо</a:t>
              </a: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, </a:t>
              </a:r>
              <a:r>
                <a:rPr lang="ru-RU" sz="2400" b="1" dirty="0" smtClean="0">
                  <a:solidFill>
                    <a:srgbClr val="FFFF00"/>
                  </a:solidFill>
                  <a:latin typeface="Calibri"/>
                </a:rPr>
                <a:t>М. Портер</a:t>
              </a: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, Л.Д. Рейман и др.)</a:t>
              </a:r>
              <a:endParaRPr lang="ru-RU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467544" y="4149080"/>
              <a:ext cx="8136904" cy="702078"/>
            </a:xfrm>
            <a:prstGeom prst="homePlate">
              <a:avLst/>
            </a:prstGeom>
            <a:solidFill>
              <a:srgbClr val="4B0938">
                <a:alpha val="89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 smtClean="0">
                  <a:solidFill>
                    <a:srgbClr val="FFFF00"/>
                  </a:solidFill>
                  <a:latin typeface="+mj-lt"/>
                </a:rPr>
                <a:t>Принципы и подходы </a:t>
              </a:r>
              <a:r>
                <a:rPr lang="ru-RU" sz="2000" b="1" cap="all" dirty="0" err="1" smtClean="0">
                  <a:solidFill>
                    <a:srgbClr val="FFFF00"/>
                  </a:solidFill>
                  <a:latin typeface="+mj-lt"/>
                </a:rPr>
                <a:t>проконкурентного</a:t>
              </a:r>
              <a:r>
                <a:rPr lang="ru-RU" sz="2000" b="1" cap="all" dirty="0" smtClean="0">
                  <a:solidFill>
                    <a:srgbClr val="FFFF00"/>
                  </a:solidFill>
                  <a:latin typeface="+mj-lt"/>
                </a:rPr>
                <a:t> регулирования</a:t>
              </a:r>
            </a:p>
            <a:p>
              <a:pPr marL="1778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(Е.М. Рождественская, З.М. Казачкова и др.)</a:t>
              </a:r>
              <a:endParaRPr lang="ru-RU" sz="24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052736"/>
            <a:ext cx="8064895" cy="53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Результаты опроса потребителей относительно того, на каких рынках Оренбургской области цены выше по сравнению с другими регионами</a:t>
              </a:r>
              <a:endParaRPr lang="ru-RU" sz="1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atin typeface="Arial" pitchFamily="34" charset="0"/>
                  <a:cs typeface="Arial" pitchFamily="34" charset="0"/>
                </a:rPr>
                <a:t>Цели национального </a:t>
              </a: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проекта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Пятая цель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173" y="1311943"/>
            <a:ext cx="5148144" cy="42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Оцените примерное количество конкурентов бизнеса, который вы представляете, предлагающих аналогичную продукцию (товар, работу, услугу) или ее заменители, на основном для него рынке?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22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891" y="1914354"/>
            <a:ext cx="6094708" cy="36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КАКОВА ПРИМЕРНАЯ ВЕЛИЧИНА ГОДОВОГО ОБОРОТА БИЗНЕСА, КОТОРЫЙ ВЫ ПРЕДСТАВЛЯЕТЕ?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95387"/>
            <a:ext cx="6480720" cy="41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 КАКОЙ СФЕРЕ ЭКОНОМИЧЕСКОЙ ДЕЯТЕЛЬНОСТИ ОТНОСИТСЯ ДЕЯТЕЛЬНОСТЬ БИЗНЕСА, КОТОРЫЙ ВЫ ПРЕДСТАВЛЯЕТЕ?</a:t>
              </a:r>
              <a:endParaRPr lang="ru-RU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7272808" cy="511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ОСНОВНОЙ ПРОДУКЦИЕЙ (ТОВАРОМ, РАБОТОЙ, УСЛУГОЙ) БИЗНЕСА, КОТОРЫЙ ВЫ ПРЕДСТАВЛЯЕТЕ, ЯВЛЯЕТСЯ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4530"/>
            <a:ext cx="6704781" cy="46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atin typeface="Arial" pitchFamily="34" charset="0"/>
                  <a:cs typeface="Arial" pitchFamily="34" charset="0"/>
                </a:rPr>
                <a:t>Цели национального </a:t>
              </a: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проекта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Пятая цель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174" y="917544"/>
            <a:ext cx="4266142" cy="50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ОЦЕНИТЕ КАЧЕСТВО ОФИЦИАЛЬНОЙ ИНФОРМАЦИИ О СОСТОЯНИИ КОНКУРЕНТНОЙ СРЕДЫ НА РЫНКАХ ТОВАРОВ И УСЛУГ ОРЕНБУРГСКОЙ ОБЛАСТИ (КОЛИЧЕСТВО УЧАСТНИКОВ, ДАННЫЕ О ПЕРСПЕКТИВАХ РАЗВИТИЯ КОНКРЕТНЫХ РЫНКОВ, БАРЬЕРЫ ВХОДА НА РЫНКИ И Т.Д.) И ДЕЯТЕЛЬНОСТИ ПО СОДЕЙСТВИЮ РАЗВИТИЮ КОНКУРЕНЦИИ, РАЗМЕЩАЕМОЙ В ОТКРЫТОМ ДОСТУПЕ</a:t>
              </a:r>
              <a:endParaRPr lang="ru-RU" sz="1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1520" y="350100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Уровень доступности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50100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Уровень понятности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602128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Удобство получения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43139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063892"/>
            <a:ext cx="4348261" cy="25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533" y="3717032"/>
            <a:ext cx="4511683" cy="26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82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Сравнительный анализ информационных ресурсов Оренбургской области по объему представленной информации о </a:t>
              </a:r>
              <a:r>
                <a:rPr lang="ru-RU" sz="1050" b="1" cap="all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проконкурентном</a:t>
              </a:r>
              <a:r>
                <a:rPr lang="ru-RU" sz="105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регулировании приоритетных и социально значимых рынков для субъектов предпринимательской деятельности и потребителей товаров, работ и услуг в Оренбургской области</a:t>
              </a:r>
              <a:endParaRPr lang="ru-RU" sz="105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3526" y="836712"/>
          <a:ext cx="8496946" cy="5571770"/>
        </p:xfrm>
        <a:graphic>
          <a:graphicData uri="http://schemas.openxmlformats.org/drawingml/2006/table">
            <a:tbl>
              <a:tblPr/>
              <a:tblGrid>
                <a:gridCol w="2100294"/>
                <a:gridCol w="938323"/>
                <a:gridCol w="1239473"/>
                <a:gridCol w="846981"/>
                <a:gridCol w="1017486"/>
                <a:gridCol w="739587"/>
                <a:gridCol w="751212"/>
                <a:gridCol w="863590"/>
              </a:tblGrid>
              <a:tr h="1032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Ресурс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портал Правительства Оренбургской области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сайт Министерства экономического развития, промышленной политики и торговли Оренбургской области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портал Инвестиции в Оренбургской области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сайт Управление Федеральной антимонопольной службы по Оренбургской области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latin typeface="Times New Roman"/>
                          <a:ea typeface="Times New Roman"/>
                          <a:cs typeface="Times New Roman"/>
                        </a:rPr>
                        <a:t>RIA</a:t>
                      </a: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Вестирама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сообщений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дошкольного образования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детского отдыха и оздоровления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дополнительного образования детей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медицинских услуг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1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психолого-педагогического сопровождения детей с ограниченными возможностями здоровья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в сфере культуры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жилищно-коммунального хозяйства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Розничная торговля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перевозок пассажиров наземным транспортом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связи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социального обслуживания населения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выращивания овощей в закрытом грунте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хранения овощей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хранения зерна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2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Рынок услуг по перевозке пассажиров автомобильным транспортом, подчиняющимся расписанию, в муниципальных образованиях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Всего сообщений на ресурсе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477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Times New Roman"/>
                          <a:ea typeface="Times New Roman"/>
                          <a:cs typeface="Times New Roman"/>
                        </a:rPr>
                        <a:t>757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Институт экономики ОГУ\Доклад Ковалевского 27092012\Orenburg_State_University_logo_main_ve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1042988" cy="2033587"/>
          </a:xfrm>
          <a:prstGeom prst="rect">
            <a:avLst/>
          </a:prstGeom>
          <a:solidFill>
            <a:schemeClr val="accent2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979613" y="765175"/>
            <a:ext cx="7164387" cy="20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Министерство образования и науки РФ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высшего образования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«Оренбургский государственный университет»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00663"/>
            <a:ext cx="914400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3"/>
            <a:ext cx="9144000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Результаты мониторинга конкурентоспособности на рынках Оренбургской области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контексте реализации национального проекта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«Малое и среднее предпринимательство»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50825" y="2997200"/>
            <a:ext cx="3744913" cy="79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8313" y="2420938"/>
            <a:ext cx="0" cy="7921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03225" y="3149600"/>
            <a:ext cx="3744913" cy="79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0713" y="2573338"/>
            <a:ext cx="0" cy="7921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48263" y="5157788"/>
            <a:ext cx="3744912" cy="79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04250" y="5013325"/>
            <a:ext cx="0" cy="7921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55892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 !!!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Методическое обеспечение мониторинга конкурентной среды в Оренбургской области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1619672" y="908720"/>
            <a:ext cx="6048672" cy="5112568"/>
            <a:chOff x="2053" y="5816"/>
            <a:chExt cx="8797" cy="8988"/>
          </a:xfrm>
        </p:grpSpPr>
        <p:sp>
          <p:nvSpPr>
            <p:cNvPr id="15" name="Прямоугольник 16"/>
            <p:cNvSpPr>
              <a:spLocks noChangeArrowheads="1"/>
            </p:cNvSpPr>
            <p:nvPr/>
          </p:nvSpPr>
          <p:spPr bwMode="auto">
            <a:xfrm>
              <a:off x="2057" y="5816"/>
              <a:ext cx="8790" cy="99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Характеристика динамики и структуры количества хозяйствующих субъектов, конкурирующих на рынках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6" name="Прямоугольник 17"/>
            <p:cNvSpPr>
              <a:spLocks noChangeArrowheads="1"/>
            </p:cNvSpPr>
            <p:nvPr/>
          </p:nvSpPr>
          <p:spPr bwMode="auto">
            <a:xfrm>
              <a:off x="2192" y="7565"/>
              <a:ext cx="4084" cy="20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Оценка удовлетворенности субъектов предпринимательской деятельности  конкурентной средой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7" name="Прямоугольник 18"/>
            <p:cNvSpPr>
              <a:spLocks noChangeArrowheads="1"/>
            </p:cNvSpPr>
            <p:nvPr/>
          </p:nvSpPr>
          <p:spPr bwMode="auto">
            <a:xfrm>
              <a:off x="6490" y="7565"/>
              <a:ext cx="4227" cy="20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Оценка удовлетворенности потребителей качеством товаров, работ, услуг и состоянием ценовой конкуренции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8" name="Прямоугольник 19"/>
            <p:cNvSpPr>
              <a:spLocks noChangeArrowheads="1"/>
            </p:cNvSpPr>
            <p:nvPr/>
          </p:nvSpPr>
          <p:spPr bwMode="auto">
            <a:xfrm>
              <a:off x="2053" y="10472"/>
              <a:ext cx="8789" cy="132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Оценка наличия и уровня преодолимости административных барьеров, препятствующих появлению новых конкурентов на рынках в разрезе муниципальных образований Оренбургской области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9" name="Прямоугольник 21"/>
            <p:cNvSpPr>
              <a:spLocks noChangeArrowheads="1"/>
            </p:cNvSpPr>
            <p:nvPr/>
          </p:nvSpPr>
          <p:spPr bwMode="auto">
            <a:xfrm>
              <a:off x="2053" y="12359"/>
              <a:ext cx="8789" cy="87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Характеристика экономических ограничений конкуренции на рынках товаров, работ  и услуг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0" name="Прямоугольник 22"/>
            <p:cNvSpPr>
              <a:spLocks noChangeArrowheads="1"/>
            </p:cNvSpPr>
            <p:nvPr/>
          </p:nvSpPr>
          <p:spPr bwMode="auto">
            <a:xfrm>
              <a:off x="2056" y="13795"/>
              <a:ext cx="8789" cy="100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Сравнительный анализ региональных рынков по значению интегрального показателя, характеризующего состояние конкуренции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1" name="Прямоугольник 23"/>
            <p:cNvSpPr>
              <a:spLocks noChangeArrowheads="1"/>
            </p:cNvSpPr>
            <p:nvPr/>
          </p:nvSpPr>
          <p:spPr bwMode="auto">
            <a:xfrm>
              <a:off x="2061" y="7387"/>
              <a:ext cx="8789" cy="253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2" name="Стрелка вниз 24"/>
            <p:cNvSpPr>
              <a:spLocks noChangeArrowheads="1"/>
            </p:cNvSpPr>
            <p:nvPr/>
          </p:nvSpPr>
          <p:spPr bwMode="auto">
            <a:xfrm>
              <a:off x="6088" y="6808"/>
              <a:ext cx="617" cy="56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+mj-lt"/>
              </a:endParaRPr>
            </a:p>
          </p:txBody>
        </p:sp>
        <p:sp>
          <p:nvSpPr>
            <p:cNvPr id="23" name="Стрелка вниз 25"/>
            <p:cNvSpPr>
              <a:spLocks noChangeArrowheads="1"/>
            </p:cNvSpPr>
            <p:nvPr/>
          </p:nvSpPr>
          <p:spPr bwMode="auto">
            <a:xfrm>
              <a:off x="6151" y="9906"/>
              <a:ext cx="617" cy="56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+mj-lt"/>
              </a:endParaRPr>
            </a:p>
          </p:txBody>
        </p:sp>
        <p:sp>
          <p:nvSpPr>
            <p:cNvPr id="24" name="Стрелка вниз 26"/>
            <p:cNvSpPr>
              <a:spLocks noChangeArrowheads="1"/>
            </p:cNvSpPr>
            <p:nvPr/>
          </p:nvSpPr>
          <p:spPr bwMode="auto">
            <a:xfrm>
              <a:off x="6095" y="11792"/>
              <a:ext cx="617" cy="56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+mj-lt"/>
              </a:endParaRPr>
            </a:p>
          </p:txBody>
        </p:sp>
        <p:sp>
          <p:nvSpPr>
            <p:cNvPr id="25" name="Стрелка вниз 27"/>
            <p:cNvSpPr>
              <a:spLocks noChangeArrowheads="1"/>
            </p:cNvSpPr>
            <p:nvPr/>
          </p:nvSpPr>
          <p:spPr bwMode="auto">
            <a:xfrm>
              <a:off x="6095" y="13232"/>
              <a:ext cx="617" cy="56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Апробация результатов исследования конкурентной среды в Оренбургской области 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3"/>
          <p:cNvGrpSpPr/>
          <p:nvPr/>
        </p:nvGrpSpPr>
        <p:grpSpPr>
          <a:xfrm>
            <a:off x="467544" y="2330878"/>
            <a:ext cx="8136904" cy="2538282"/>
            <a:chOff x="467544" y="1412776"/>
            <a:chExt cx="8136904" cy="3384376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467544" y="1412776"/>
              <a:ext cx="8136904" cy="93610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Апробация результатов мониторинга в экспертных сообществах региона  </a:t>
              </a:r>
              <a:endParaRPr lang="ru-RU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Пятиугольник 27"/>
            <p:cNvSpPr/>
            <p:nvPr/>
          </p:nvSpPr>
          <p:spPr>
            <a:xfrm>
              <a:off x="467544" y="2636912"/>
              <a:ext cx="8136904" cy="93610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Calibri"/>
                </a:rPr>
                <a:t>Апробация результатов мониторинга в научном сообществе РФ и других стран  </a:t>
              </a:r>
              <a:endParaRPr lang="ru-RU" sz="2400" b="1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467544" y="3861048"/>
              <a:ext cx="8136904" cy="93610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+mj-lt"/>
                </a:rPr>
                <a:t>Апробация результатов мониторинга в работе крупных региональных общественных мероприятий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atin typeface="Arial" pitchFamily="34" charset="0"/>
                  <a:cs typeface="Arial" pitchFamily="34" charset="0"/>
                </a:rPr>
                <a:t>Цели национального </a:t>
              </a: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проекта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Первая цель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39" y="958240"/>
            <a:ext cx="4157611" cy="49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Какова численность сотрудников вашей организации в настоящее время?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676986"/>
            <a:ext cx="6272440" cy="33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atin typeface="Arial" pitchFamily="34" charset="0"/>
                  <a:cs typeface="Arial" pitchFamily="34" charset="0"/>
                </a:rPr>
                <a:t>Цели национального </a:t>
              </a:r>
              <a:r>
                <a:rPr lang="ru-RU" b="1" cap="all" dirty="0" smtClean="0">
                  <a:latin typeface="Arial" pitchFamily="34" charset="0"/>
                  <a:cs typeface="Arial" pitchFamily="34" charset="0"/>
                </a:rPr>
                <a:t>проекта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Вторая цель</a:t>
              </a:r>
              <a:endPara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94" y="1175488"/>
            <a:ext cx="3901301" cy="4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КАК ИЗМЕНИЛОСЬ ЧИСЛО КОНКУРЕНТОВ БИЗНЕСА, КОТОРЫЙ ВЫ ПРЕДСТАВЛЯЕТЕ, НА ОСНОВНОМ РЫНКЕ ТОВАРОВ И УСЛУГ ЗА ПОСЛЕДНИЕ 3 ГОДА?</a:t>
              </a:r>
              <a:endParaRPr lang="ru-RU" sz="1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7534373" cy="397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15888"/>
            <a:ext cx="9036050" cy="6697662"/>
            <a:chOff x="107504" y="116632"/>
            <a:chExt cx="9036496" cy="6696744"/>
          </a:xfrm>
        </p:grpSpPr>
        <p:pic>
          <p:nvPicPr>
            <p:cNvPr id="6171" name="Picture 2" descr="E:\Институт экономики ОГУ\Доклад Ковалевского 27092012\map_orre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6090416"/>
              <a:ext cx="1188169" cy="7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07504" y="6597506"/>
              <a:ext cx="374509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2535" y="6597506"/>
              <a:ext cx="352759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60086" y="116632"/>
              <a:ext cx="7883914" cy="647611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al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 ВАШЕМУ МНЕНИЮ, КАКИЕ ИЗ ПЕРЕЧИСЛЕННЫХ АДМИНИСТРАТИВНЫХ БАРЬЕРОВ ЯВЛЯЮТСЯ НАИБОЛЕЕ СУЩЕСТВЕННЫМИ ДЛЯ ВЕДЕНИЯ ТЕКУЩЕЙ ДЕЯТЕЛЬНОСТИ ИЛИ ОТКРЫТИЯ НОВОГО БИЗНЕСА НА РЫНКЕ, ОСНОВНОМ ДЛЯ БИЗНЕСА, КОТОРЫЙ ВЫ ПРЕДСТАВЛЯЕТЕ?</a:t>
              </a:r>
              <a:endParaRPr lang="ru-RU"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251974" y="6668934"/>
              <a:ext cx="3600628" cy="952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292535" y="6668934"/>
              <a:ext cx="367206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415" y="6092750"/>
              <a:ext cx="0" cy="64919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67885" y="116632"/>
              <a:ext cx="647732" cy="647611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b="1" spc="-1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1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7746065" cy="465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3847</TotalTime>
  <Words>992</Words>
  <Application>Microsoft Office PowerPoint</Application>
  <PresentationFormat>Экран (4:3)</PresentationFormat>
  <Paragraphs>279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Игорь Корабейников</cp:lastModifiedBy>
  <cp:revision>488</cp:revision>
  <dcterms:created xsi:type="dcterms:W3CDTF">2012-09-22T13:19:51Z</dcterms:created>
  <dcterms:modified xsi:type="dcterms:W3CDTF">2019-05-20T23:57:18Z</dcterms:modified>
</cp:coreProperties>
</file>