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2" r:id="rId2"/>
    <p:sldId id="338" r:id="rId3"/>
    <p:sldId id="330" r:id="rId4"/>
    <p:sldId id="331" r:id="rId5"/>
    <p:sldId id="346" r:id="rId6"/>
    <p:sldId id="327" r:id="rId7"/>
    <p:sldId id="348" r:id="rId8"/>
    <p:sldId id="345" r:id="rId9"/>
    <p:sldId id="347" r:id="rId10"/>
    <p:sldId id="339" r:id="rId11"/>
    <p:sldId id="342" r:id="rId12"/>
    <p:sldId id="318" r:id="rId13"/>
    <p:sldId id="343" r:id="rId14"/>
    <p:sldId id="344" r:id="rId15"/>
    <p:sldId id="314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BEDD2E4-8E8F-4E64-8455-B2B868B897DE}">
          <p14:sldIdLst>
            <p14:sldId id="292"/>
            <p14:sldId id="338"/>
            <p14:sldId id="330"/>
            <p14:sldId id="331"/>
            <p14:sldId id="346"/>
            <p14:sldId id="327"/>
            <p14:sldId id="348"/>
            <p14:sldId id="345"/>
            <p14:sldId id="347"/>
            <p14:sldId id="339"/>
            <p14:sldId id="342"/>
            <p14:sldId id="318"/>
            <p14:sldId id="343"/>
            <p14:sldId id="344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332E92"/>
    <a:srgbClr val="F07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34" autoAdjust="0"/>
    <p:restoredTop sz="9466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Доля закупок, участниками которых являются только СМП и СОНКО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2-4C2E-BDD3-379B71A4DB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12-4C2E-BDD3-379B71A4DB6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12-4C2E-BDD3-379B71A4DB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Доля закупок, участниками которых являются только СМП и СОНКО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12-4C2E-BDD3-379B71A4D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49440"/>
        <c:axId val="34759424"/>
      </c:barChart>
      <c:catAx>
        <c:axId val="3474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759424"/>
        <c:crosses val="autoZero"/>
        <c:auto val="1"/>
        <c:lblAlgn val="ctr"/>
        <c:lblOffset val="100"/>
        <c:noMultiLvlLbl val="0"/>
      </c:catAx>
      <c:valAx>
        <c:axId val="34759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74944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54E34-85BF-4FE9-B326-B5DD88FA3F6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469FAC-A267-4467-839A-A1503DA7094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Указ Губернатора Оренбургской области «О порядке создания и организации системы внутреннего обеспечения соответствия требованиям антимонопольного законодательства деятельности органов исполнительной власти Оренбургской области» (№ 85-ук от 27.02.2019)</a:t>
          </a:r>
          <a:endParaRPr lang="ru-RU" dirty="0"/>
        </a:p>
      </dgm:t>
    </dgm:pt>
    <dgm:pt modelId="{0E946818-E7A5-43D6-AD88-44427C387825}" type="parTrans" cxnId="{D89E79D0-2E93-4087-8847-616466BC4E38}">
      <dgm:prSet/>
      <dgm:spPr/>
      <dgm:t>
        <a:bodyPr/>
        <a:lstStyle/>
        <a:p>
          <a:endParaRPr lang="ru-RU"/>
        </a:p>
      </dgm:t>
    </dgm:pt>
    <dgm:pt modelId="{01E9210F-6155-4211-B5AD-9C6EC027E343}" type="sibTrans" cxnId="{D89E79D0-2E93-4087-8847-616466BC4E38}">
      <dgm:prSet/>
      <dgm:spPr/>
      <dgm:t>
        <a:bodyPr/>
        <a:lstStyle/>
        <a:p>
          <a:endParaRPr lang="ru-RU"/>
        </a:p>
      </dgm:t>
    </dgm:pt>
    <dgm:pt modelId="{F366F7E3-81E2-4533-B40E-A4E838E27DB8}">
      <dgm:prSet phldrT="[Текст]"/>
      <dgm:spPr/>
      <dgm:t>
        <a:bodyPr/>
        <a:lstStyle/>
        <a:p>
          <a:r>
            <a:rPr lang="ru-RU" dirty="0" smtClean="0"/>
            <a:t>Правовые акты органов исполнительной власти Оренбургской области</a:t>
          </a:r>
          <a:endParaRPr lang="ru-RU" dirty="0"/>
        </a:p>
      </dgm:t>
    </dgm:pt>
    <dgm:pt modelId="{C2C2445C-6E67-49B4-AA7E-D6BE5C6281E1}" type="parTrans" cxnId="{D9C252C5-BE1A-436B-B35D-7089E975619F}">
      <dgm:prSet/>
      <dgm:spPr/>
      <dgm:t>
        <a:bodyPr/>
        <a:lstStyle/>
        <a:p>
          <a:endParaRPr lang="ru-RU"/>
        </a:p>
      </dgm:t>
    </dgm:pt>
    <dgm:pt modelId="{46EF48D1-021B-4922-A4B0-FD8715E86780}" type="sibTrans" cxnId="{D9C252C5-BE1A-436B-B35D-7089E975619F}">
      <dgm:prSet/>
      <dgm:spPr/>
      <dgm:t>
        <a:bodyPr/>
        <a:lstStyle/>
        <a:p>
          <a:endParaRPr lang="ru-RU"/>
        </a:p>
      </dgm:t>
    </dgm:pt>
    <dgm:pt modelId="{2B8F7413-D784-4530-8BAD-638A575B2F62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Правовые акты органов местного самоуправления Оренбургской области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FA0244A-4F37-464A-8B2E-A86ACB4847A9}" type="parTrans" cxnId="{4C0FF644-B7FD-415B-9ED9-2C5F0B35DE04}">
      <dgm:prSet/>
      <dgm:spPr/>
      <dgm:t>
        <a:bodyPr/>
        <a:lstStyle/>
        <a:p>
          <a:endParaRPr lang="ru-RU"/>
        </a:p>
      </dgm:t>
    </dgm:pt>
    <dgm:pt modelId="{524BE92B-368C-4561-9D93-A689409BDDCB}" type="sibTrans" cxnId="{4C0FF644-B7FD-415B-9ED9-2C5F0B35DE04}">
      <dgm:prSet/>
      <dgm:spPr/>
      <dgm:t>
        <a:bodyPr/>
        <a:lstStyle/>
        <a:p>
          <a:endParaRPr lang="ru-RU"/>
        </a:p>
      </dgm:t>
    </dgm:pt>
    <dgm:pt modelId="{ECFC2362-48D1-43DD-B872-737ECAD63C36}" type="pres">
      <dgm:prSet presAssocID="{E3C54E34-85BF-4FE9-B326-B5DD88FA3F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CA7816-F427-4D66-8A71-681DF2E04466}" type="pres">
      <dgm:prSet presAssocID="{9C469FAC-A267-4467-839A-A1503DA7094F}" presName="root" presStyleCnt="0"/>
      <dgm:spPr/>
    </dgm:pt>
    <dgm:pt modelId="{435FD44C-54C0-47F7-B3B8-3FBC4B290DAE}" type="pres">
      <dgm:prSet presAssocID="{9C469FAC-A267-4467-839A-A1503DA7094F}" presName="rootComposite" presStyleCnt="0"/>
      <dgm:spPr/>
    </dgm:pt>
    <dgm:pt modelId="{62558E05-8D6E-4EA1-8E3F-F5DA11A10CE6}" type="pres">
      <dgm:prSet presAssocID="{9C469FAC-A267-4467-839A-A1503DA7094F}" presName="rootText" presStyleLbl="node1" presStyleIdx="0" presStyleCnt="1" custScaleX="287640" custScaleY="171801"/>
      <dgm:spPr/>
      <dgm:t>
        <a:bodyPr/>
        <a:lstStyle/>
        <a:p>
          <a:endParaRPr lang="ru-RU"/>
        </a:p>
      </dgm:t>
    </dgm:pt>
    <dgm:pt modelId="{79A38AF7-6137-43FF-ADB5-4E87B6D867D8}" type="pres">
      <dgm:prSet presAssocID="{9C469FAC-A267-4467-839A-A1503DA7094F}" presName="rootConnector" presStyleLbl="node1" presStyleIdx="0" presStyleCnt="1"/>
      <dgm:spPr/>
      <dgm:t>
        <a:bodyPr/>
        <a:lstStyle/>
        <a:p>
          <a:endParaRPr lang="ru-RU"/>
        </a:p>
      </dgm:t>
    </dgm:pt>
    <dgm:pt modelId="{B5E34B80-526F-445C-9EAE-0761E63C83C3}" type="pres">
      <dgm:prSet presAssocID="{9C469FAC-A267-4467-839A-A1503DA7094F}" presName="childShape" presStyleCnt="0"/>
      <dgm:spPr/>
    </dgm:pt>
    <dgm:pt modelId="{F45B4E7D-B0BE-4964-B29F-2B8521387CD3}" type="pres">
      <dgm:prSet presAssocID="{C2C2445C-6E67-49B4-AA7E-D6BE5C6281E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835F962C-78C3-46DB-A44C-5AF8D9DD463F}" type="pres">
      <dgm:prSet presAssocID="{F366F7E3-81E2-4533-B40E-A4E838E27DB8}" presName="childText" presStyleLbl="bgAcc1" presStyleIdx="0" presStyleCnt="2" custScaleX="282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22096-2C21-479E-AE28-6056572105D2}" type="pres">
      <dgm:prSet presAssocID="{AFA0244A-4F37-464A-8B2E-A86ACB4847A9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9CAF481-0A82-4C58-8B7F-690C36FDD9FC}" type="pres">
      <dgm:prSet presAssocID="{2B8F7413-D784-4530-8BAD-638A575B2F62}" presName="childText" presStyleLbl="bgAcc1" presStyleIdx="1" presStyleCnt="2" custScaleX="29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C3B5A8-A05A-4960-8DD2-CD5ED22175E4}" type="presOf" srcId="{9C469FAC-A267-4467-839A-A1503DA7094F}" destId="{62558E05-8D6E-4EA1-8E3F-F5DA11A10CE6}" srcOrd="0" destOrd="0" presId="urn:microsoft.com/office/officeart/2005/8/layout/hierarchy3"/>
    <dgm:cxn modelId="{F215EF39-9879-42D5-A17F-DB28BF5EC3DF}" type="presOf" srcId="{E3C54E34-85BF-4FE9-B326-B5DD88FA3F6E}" destId="{ECFC2362-48D1-43DD-B872-737ECAD63C36}" srcOrd="0" destOrd="0" presId="urn:microsoft.com/office/officeart/2005/8/layout/hierarchy3"/>
    <dgm:cxn modelId="{5CFF487E-273E-4D62-A11F-1193094224A4}" type="presOf" srcId="{F366F7E3-81E2-4533-B40E-A4E838E27DB8}" destId="{835F962C-78C3-46DB-A44C-5AF8D9DD463F}" srcOrd="0" destOrd="0" presId="urn:microsoft.com/office/officeart/2005/8/layout/hierarchy3"/>
    <dgm:cxn modelId="{8D896BC9-6159-4F82-B730-29D9C45A2A55}" type="presOf" srcId="{2B8F7413-D784-4530-8BAD-638A575B2F62}" destId="{E9CAF481-0A82-4C58-8B7F-690C36FDD9FC}" srcOrd="0" destOrd="0" presId="urn:microsoft.com/office/officeart/2005/8/layout/hierarchy3"/>
    <dgm:cxn modelId="{4C0FF644-B7FD-415B-9ED9-2C5F0B35DE04}" srcId="{9C469FAC-A267-4467-839A-A1503DA7094F}" destId="{2B8F7413-D784-4530-8BAD-638A575B2F62}" srcOrd="1" destOrd="0" parTransId="{AFA0244A-4F37-464A-8B2E-A86ACB4847A9}" sibTransId="{524BE92B-368C-4561-9D93-A689409BDDCB}"/>
    <dgm:cxn modelId="{D9C252C5-BE1A-436B-B35D-7089E975619F}" srcId="{9C469FAC-A267-4467-839A-A1503DA7094F}" destId="{F366F7E3-81E2-4533-B40E-A4E838E27DB8}" srcOrd="0" destOrd="0" parTransId="{C2C2445C-6E67-49B4-AA7E-D6BE5C6281E1}" sibTransId="{46EF48D1-021B-4922-A4B0-FD8715E86780}"/>
    <dgm:cxn modelId="{CB1441EE-C886-402C-B47A-0173A36A6197}" type="presOf" srcId="{9C469FAC-A267-4467-839A-A1503DA7094F}" destId="{79A38AF7-6137-43FF-ADB5-4E87B6D867D8}" srcOrd="1" destOrd="0" presId="urn:microsoft.com/office/officeart/2005/8/layout/hierarchy3"/>
    <dgm:cxn modelId="{C0AD52DD-FA20-49EB-98FC-F84559D781FB}" type="presOf" srcId="{C2C2445C-6E67-49B4-AA7E-D6BE5C6281E1}" destId="{F45B4E7D-B0BE-4964-B29F-2B8521387CD3}" srcOrd="0" destOrd="0" presId="urn:microsoft.com/office/officeart/2005/8/layout/hierarchy3"/>
    <dgm:cxn modelId="{D89E79D0-2E93-4087-8847-616466BC4E38}" srcId="{E3C54E34-85BF-4FE9-B326-B5DD88FA3F6E}" destId="{9C469FAC-A267-4467-839A-A1503DA7094F}" srcOrd="0" destOrd="0" parTransId="{0E946818-E7A5-43D6-AD88-44427C387825}" sibTransId="{01E9210F-6155-4211-B5AD-9C6EC027E343}"/>
    <dgm:cxn modelId="{E1B3C609-1745-4963-A02E-D9EFC1848C2C}" type="presOf" srcId="{AFA0244A-4F37-464A-8B2E-A86ACB4847A9}" destId="{95E22096-2C21-479E-AE28-6056572105D2}" srcOrd="0" destOrd="0" presId="urn:microsoft.com/office/officeart/2005/8/layout/hierarchy3"/>
    <dgm:cxn modelId="{F5D170AA-A557-43E7-A9F3-4DFD285A7484}" type="presParOf" srcId="{ECFC2362-48D1-43DD-B872-737ECAD63C36}" destId="{ABCA7816-F427-4D66-8A71-681DF2E04466}" srcOrd="0" destOrd="0" presId="urn:microsoft.com/office/officeart/2005/8/layout/hierarchy3"/>
    <dgm:cxn modelId="{A300BB8B-9A8E-4E88-B223-1B4202B89E0B}" type="presParOf" srcId="{ABCA7816-F427-4D66-8A71-681DF2E04466}" destId="{435FD44C-54C0-47F7-B3B8-3FBC4B290DAE}" srcOrd="0" destOrd="0" presId="urn:microsoft.com/office/officeart/2005/8/layout/hierarchy3"/>
    <dgm:cxn modelId="{E8CC25FC-A9A2-4CAF-9F65-041C87248F0B}" type="presParOf" srcId="{435FD44C-54C0-47F7-B3B8-3FBC4B290DAE}" destId="{62558E05-8D6E-4EA1-8E3F-F5DA11A10CE6}" srcOrd="0" destOrd="0" presId="urn:microsoft.com/office/officeart/2005/8/layout/hierarchy3"/>
    <dgm:cxn modelId="{C67D3CA9-9495-412C-943E-502F7680CC2F}" type="presParOf" srcId="{435FD44C-54C0-47F7-B3B8-3FBC4B290DAE}" destId="{79A38AF7-6137-43FF-ADB5-4E87B6D867D8}" srcOrd="1" destOrd="0" presId="urn:microsoft.com/office/officeart/2005/8/layout/hierarchy3"/>
    <dgm:cxn modelId="{2F41C461-2CC5-46C9-860C-E22BC17477EB}" type="presParOf" srcId="{ABCA7816-F427-4D66-8A71-681DF2E04466}" destId="{B5E34B80-526F-445C-9EAE-0761E63C83C3}" srcOrd="1" destOrd="0" presId="urn:microsoft.com/office/officeart/2005/8/layout/hierarchy3"/>
    <dgm:cxn modelId="{47932AAF-3890-4D69-86B8-9D865F9F4545}" type="presParOf" srcId="{B5E34B80-526F-445C-9EAE-0761E63C83C3}" destId="{F45B4E7D-B0BE-4964-B29F-2B8521387CD3}" srcOrd="0" destOrd="0" presId="urn:microsoft.com/office/officeart/2005/8/layout/hierarchy3"/>
    <dgm:cxn modelId="{F6B76DAA-EF7B-4885-9BF1-A81A03E28C35}" type="presParOf" srcId="{B5E34B80-526F-445C-9EAE-0761E63C83C3}" destId="{835F962C-78C3-46DB-A44C-5AF8D9DD463F}" srcOrd="1" destOrd="0" presId="urn:microsoft.com/office/officeart/2005/8/layout/hierarchy3"/>
    <dgm:cxn modelId="{DC37D45D-BDF0-4783-AC7D-5AD875714D8E}" type="presParOf" srcId="{B5E34B80-526F-445C-9EAE-0761E63C83C3}" destId="{95E22096-2C21-479E-AE28-6056572105D2}" srcOrd="2" destOrd="0" presId="urn:microsoft.com/office/officeart/2005/8/layout/hierarchy3"/>
    <dgm:cxn modelId="{B762D192-8D90-42C6-B7EA-EA4D0178168F}" type="presParOf" srcId="{B5E34B80-526F-445C-9EAE-0761E63C83C3}" destId="{E9CAF481-0A82-4C58-8B7F-690C36FDD9F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B406B4-177F-4F8F-9FE6-21545FD4DA44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EA7AF0-CC07-478A-99AD-5532049E31E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b="1" u="none" spc="-100" baseline="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Рынок племенного животноводства</a:t>
          </a:r>
          <a:endParaRPr lang="ru-RU" sz="2400" b="1" dirty="0">
            <a:solidFill>
              <a:schemeClr val="tx1"/>
            </a:solidFill>
            <a:latin typeface="Calibri" pitchFamily="34" charset="0"/>
          </a:endParaRPr>
        </a:p>
      </dgm:t>
    </dgm:pt>
    <dgm:pt modelId="{16289CFF-0167-46AE-B66E-138DBEEF0B13}" type="parTrans" cxnId="{73D0267D-5F29-4379-999B-067A10A991C2}">
      <dgm:prSet/>
      <dgm:spPr/>
      <dgm:t>
        <a:bodyPr/>
        <a:lstStyle/>
        <a:p>
          <a:endParaRPr lang="ru-RU"/>
        </a:p>
      </dgm:t>
    </dgm:pt>
    <dgm:pt modelId="{2C720AB9-DAA2-49C5-B5E3-4802F8C9AEA5}" type="sibTrans" cxnId="{73D0267D-5F29-4379-999B-067A10A991C2}">
      <dgm:prSet/>
      <dgm:spPr/>
      <dgm:t>
        <a:bodyPr/>
        <a:lstStyle/>
        <a:p>
          <a:endParaRPr lang="ru-RU"/>
        </a:p>
      </dgm:t>
    </dgm:pt>
    <dgm:pt modelId="{C96598D5-8564-4C57-BCC0-07F85F2A073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Факт, 2018 г.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C11A4AD-3531-44FA-A135-77A91E28C916}" type="parTrans" cxnId="{E3ACA545-BAC2-400C-9627-5E25DD66BC4D}">
      <dgm:prSet/>
      <dgm:spPr/>
      <dgm:t>
        <a:bodyPr/>
        <a:lstStyle/>
        <a:p>
          <a:endParaRPr lang="ru-RU"/>
        </a:p>
      </dgm:t>
    </dgm:pt>
    <dgm:pt modelId="{59CD1D8E-16F5-41CD-8D49-3238B1E382C4}" type="sibTrans" cxnId="{E3ACA545-BAC2-400C-9627-5E25DD66BC4D}">
      <dgm:prSet/>
      <dgm:spPr/>
      <dgm:t>
        <a:bodyPr/>
        <a:lstStyle/>
        <a:p>
          <a:endParaRPr lang="ru-RU"/>
        </a:p>
      </dgm:t>
    </dgm:pt>
    <dgm:pt modelId="{BCE676A1-613A-479D-9B68-9C5D732FFFF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Стандарт, 2022 г.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20%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5701A53-3582-4527-B4DD-2C6D55116377}" type="parTrans" cxnId="{D8F09FA4-8FAC-42A6-A553-317C75A009F3}">
      <dgm:prSet/>
      <dgm:spPr/>
      <dgm:t>
        <a:bodyPr/>
        <a:lstStyle/>
        <a:p>
          <a:endParaRPr lang="ru-RU"/>
        </a:p>
      </dgm:t>
    </dgm:pt>
    <dgm:pt modelId="{56E9436E-31E9-4B63-A97F-EA8638F7617C}" type="sibTrans" cxnId="{D8F09FA4-8FAC-42A6-A553-317C75A009F3}">
      <dgm:prSet/>
      <dgm:spPr/>
      <dgm:t>
        <a:bodyPr/>
        <a:lstStyle/>
        <a:p>
          <a:endParaRPr lang="ru-RU"/>
        </a:p>
      </dgm:t>
    </dgm:pt>
    <dgm:pt modelId="{81196DAF-D8BA-4ACB-A4F9-23F32C139DCD}">
      <dgm:prSet custT="1"/>
      <dgm:spPr/>
      <dgm:t>
        <a:bodyPr/>
        <a:lstStyle/>
        <a:p>
          <a:r>
            <a:rPr lang="ru-RU" sz="1400" b="0" i="0" dirty="0" smtClean="0"/>
            <a:t>доля организаций частной формы собственности на рынке племенного животноводства, процентов</a:t>
          </a:r>
          <a:endParaRPr lang="ru-RU" sz="1400" dirty="0"/>
        </a:p>
      </dgm:t>
    </dgm:pt>
    <dgm:pt modelId="{10C1EA37-DAD3-4637-BD37-60F2014E49A0}" type="parTrans" cxnId="{C30A7EE4-BCA9-40CE-8E89-549C8FF510EC}">
      <dgm:prSet/>
      <dgm:spPr/>
      <dgm:t>
        <a:bodyPr/>
        <a:lstStyle/>
        <a:p>
          <a:endParaRPr lang="ru-RU"/>
        </a:p>
      </dgm:t>
    </dgm:pt>
    <dgm:pt modelId="{ADE3FAE0-F6BE-4652-A070-72D9D5D56713}" type="sibTrans" cxnId="{C30A7EE4-BCA9-40CE-8E89-549C8FF510EC}">
      <dgm:prSet/>
      <dgm:spPr/>
      <dgm:t>
        <a:bodyPr/>
        <a:lstStyle/>
        <a:p>
          <a:endParaRPr lang="ru-RU"/>
        </a:p>
      </dgm:t>
    </dgm:pt>
    <dgm:pt modelId="{42FFD0B3-0E2C-4E56-9640-A2F57736B020}" type="pres">
      <dgm:prSet presAssocID="{05B406B4-177F-4F8F-9FE6-21545FD4DA4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2676FA-AF59-43D7-BB5F-9B0C0FB6B028}" type="pres">
      <dgm:prSet presAssocID="{B2EA7AF0-CC07-478A-99AD-5532049E31ED}" presName="vertOne" presStyleCnt="0"/>
      <dgm:spPr/>
    </dgm:pt>
    <dgm:pt modelId="{A9DA804F-8CC6-478E-85E2-A74CA3DF9901}" type="pres">
      <dgm:prSet presAssocID="{B2EA7AF0-CC07-478A-99AD-5532049E31ED}" presName="txOne" presStyleLbl="node0" presStyleIdx="0" presStyleCnt="1" custScaleY="125433" custLinFactNeighborX="23" custLinFactNeighborY="40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1D95C7-34BE-41A1-BAB9-67F95EE33A68}" type="pres">
      <dgm:prSet presAssocID="{B2EA7AF0-CC07-478A-99AD-5532049E31ED}" presName="parTransOne" presStyleCnt="0"/>
      <dgm:spPr/>
    </dgm:pt>
    <dgm:pt modelId="{8E47A135-E7F2-40E8-BCA7-9762C3BA9B94}" type="pres">
      <dgm:prSet presAssocID="{B2EA7AF0-CC07-478A-99AD-5532049E31ED}" presName="horzOne" presStyleCnt="0"/>
      <dgm:spPr/>
    </dgm:pt>
    <dgm:pt modelId="{55280B61-EF67-4646-8831-5DB35CAD0600}" type="pres">
      <dgm:prSet presAssocID="{81196DAF-D8BA-4ACB-A4F9-23F32C139DCD}" presName="vertTwo" presStyleCnt="0"/>
      <dgm:spPr/>
    </dgm:pt>
    <dgm:pt modelId="{CE683ADD-7622-4233-825D-C1C448AD8FFC}" type="pres">
      <dgm:prSet presAssocID="{81196DAF-D8BA-4ACB-A4F9-23F32C139DCD}" presName="txTwo" presStyleLbl="node2" presStyleIdx="0" presStyleCnt="3" custScaleY="245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D5497B-4FFE-4A5C-A917-BCC0B9145973}" type="pres">
      <dgm:prSet presAssocID="{81196DAF-D8BA-4ACB-A4F9-23F32C139DCD}" presName="horzTwo" presStyleCnt="0"/>
      <dgm:spPr/>
    </dgm:pt>
    <dgm:pt modelId="{DEAF51F3-B631-4F96-960D-265C62FD9B1D}" type="pres">
      <dgm:prSet presAssocID="{ADE3FAE0-F6BE-4652-A070-72D9D5D56713}" presName="sibSpaceTwo" presStyleCnt="0"/>
      <dgm:spPr/>
    </dgm:pt>
    <dgm:pt modelId="{6142DAD8-6F90-45E8-A38F-75640856919C}" type="pres">
      <dgm:prSet presAssocID="{C96598D5-8564-4C57-BCC0-07F85F2A0730}" presName="vertTwo" presStyleCnt="0"/>
      <dgm:spPr/>
    </dgm:pt>
    <dgm:pt modelId="{8D103477-0BED-4AA4-8DC9-E5A65D254AD7}" type="pres">
      <dgm:prSet presAssocID="{C96598D5-8564-4C57-BCC0-07F85F2A0730}" presName="txTwo" presStyleLbl="node2" presStyleIdx="1" presStyleCnt="3" custScaleX="29283" custScaleY="262791" custLinFactNeighborX="-537" custLinFactNeighborY="218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1AB32F-10EE-43C0-BC67-103A9D00D954}" type="pres">
      <dgm:prSet presAssocID="{C96598D5-8564-4C57-BCC0-07F85F2A0730}" presName="horzTwo" presStyleCnt="0"/>
      <dgm:spPr/>
    </dgm:pt>
    <dgm:pt modelId="{A454C8C4-6221-4FF2-8F79-09A278BD393E}" type="pres">
      <dgm:prSet presAssocID="{59CD1D8E-16F5-41CD-8D49-3238B1E382C4}" presName="sibSpaceTwo" presStyleCnt="0"/>
      <dgm:spPr/>
    </dgm:pt>
    <dgm:pt modelId="{6D478187-D64C-4296-ADDB-D8DBF9A63E3F}" type="pres">
      <dgm:prSet presAssocID="{BCE676A1-613A-479D-9B68-9C5D732FFFF5}" presName="vertTwo" presStyleCnt="0"/>
      <dgm:spPr/>
    </dgm:pt>
    <dgm:pt modelId="{B6F42E6A-8CBA-47CC-9E5B-6EFA535E01BE}" type="pres">
      <dgm:prSet presAssocID="{BCE676A1-613A-479D-9B68-9C5D732FFFF5}" presName="txTwo" presStyleLbl="node2" presStyleIdx="2" presStyleCnt="3" custScaleX="37207" custScaleY="258463" custLinFactNeighborX="-3489" custLinFactNeighborY="14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C04E70-0566-4196-B1F5-DAF83710D35F}" type="pres">
      <dgm:prSet presAssocID="{BCE676A1-613A-479D-9B68-9C5D732FFFF5}" presName="horzTwo" presStyleCnt="0"/>
      <dgm:spPr/>
    </dgm:pt>
  </dgm:ptLst>
  <dgm:cxnLst>
    <dgm:cxn modelId="{C30A7EE4-BCA9-40CE-8E89-549C8FF510EC}" srcId="{B2EA7AF0-CC07-478A-99AD-5532049E31ED}" destId="{81196DAF-D8BA-4ACB-A4F9-23F32C139DCD}" srcOrd="0" destOrd="0" parTransId="{10C1EA37-DAD3-4637-BD37-60F2014E49A0}" sibTransId="{ADE3FAE0-F6BE-4652-A070-72D9D5D56713}"/>
    <dgm:cxn modelId="{73D0267D-5F29-4379-999B-067A10A991C2}" srcId="{05B406B4-177F-4F8F-9FE6-21545FD4DA44}" destId="{B2EA7AF0-CC07-478A-99AD-5532049E31ED}" srcOrd="0" destOrd="0" parTransId="{16289CFF-0167-46AE-B66E-138DBEEF0B13}" sibTransId="{2C720AB9-DAA2-49C5-B5E3-4802F8C9AEA5}"/>
    <dgm:cxn modelId="{AA647D43-B2DD-42F7-9633-C25B8159DE25}" type="presOf" srcId="{B2EA7AF0-CC07-478A-99AD-5532049E31ED}" destId="{A9DA804F-8CC6-478E-85E2-A74CA3DF9901}" srcOrd="0" destOrd="0" presId="urn:microsoft.com/office/officeart/2005/8/layout/hierarchy4"/>
    <dgm:cxn modelId="{0697C4F3-7169-40DA-AC58-AA3371D4F0C2}" type="presOf" srcId="{81196DAF-D8BA-4ACB-A4F9-23F32C139DCD}" destId="{CE683ADD-7622-4233-825D-C1C448AD8FFC}" srcOrd="0" destOrd="0" presId="urn:microsoft.com/office/officeart/2005/8/layout/hierarchy4"/>
    <dgm:cxn modelId="{D61D7584-DA9E-482B-8BA7-658FFDF5564A}" type="presOf" srcId="{05B406B4-177F-4F8F-9FE6-21545FD4DA44}" destId="{42FFD0B3-0E2C-4E56-9640-A2F57736B020}" srcOrd="0" destOrd="0" presId="urn:microsoft.com/office/officeart/2005/8/layout/hierarchy4"/>
    <dgm:cxn modelId="{D8F09FA4-8FAC-42A6-A553-317C75A009F3}" srcId="{B2EA7AF0-CC07-478A-99AD-5532049E31ED}" destId="{BCE676A1-613A-479D-9B68-9C5D732FFFF5}" srcOrd="2" destOrd="0" parTransId="{B5701A53-3582-4527-B4DD-2C6D55116377}" sibTransId="{56E9436E-31E9-4B63-A97F-EA8638F7617C}"/>
    <dgm:cxn modelId="{7F643ECD-B94B-4251-9C9D-E45C927FF6E8}" type="presOf" srcId="{C96598D5-8564-4C57-BCC0-07F85F2A0730}" destId="{8D103477-0BED-4AA4-8DC9-E5A65D254AD7}" srcOrd="0" destOrd="0" presId="urn:microsoft.com/office/officeart/2005/8/layout/hierarchy4"/>
    <dgm:cxn modelId="{E3ACA545-BAC2-400C-9627-5E25DD66BC4D}" srcId="{B2EA7AF0-CC07-478A-99AD-5532049E31ED}" destId="{C96598D5-8564-4C57-BCC0-07F85F2A0730}" srcOrd="1" destOrd="0" parTransId="{7C11A4AD-3531-44FA-A135-77A91E28C916}" sibTransId="{59CD1D8E-16F5-41CD-8D49-3238B1E382C4}"/>
    <dgm:cxn modelId="{1F17EC11-B952-4FE5-9440-741A622146F5}" type="presOf" srcId="{BCE676A1-613A-479D-9B68-9C5D732FFFF5}" destId="{B6F42E6A-8CBA-47CC-9E5B-6EFA535E01BE}" srcOrd="0" destOrd="0" presId="urn:microsoft.com/office/officeart/2005/8/layout/hierarchy4"/>
    <dgm:cxn modelId="{497856A0-FD96-4F44-9A0F-254DCFECA88F}" type="presParOf" srcId="{42FFD0B3-0E2C-4E56-9640-A2F57736B020}" destId="{7B2676FA-AF59-43D7-BB5F-9B0C0FB6B028}" srcOrd="0" destOrd="0" presId="urn:microsoft.com/office/officeart/2005/8/layout/hierarchy4"/>
    <dgm:cxn modelId="{64721663-6DA4-41C3-9771-D3F0C213808A}" type="presParOf" srcId="{7B2676FA-AF59-43D7-BB5F-9B0C0FB6B028}" destId="{A9DA804F-8CC6-478E-85E2-A74CA3DF9901}" srcOrd="0" destOrd="0" presId="urn:microsoft.com/office/officeart/2005/8/layout/hierarchy4"/>
    <dgm:cxn modelId="{DBC1BE58-8897-437F-8FF1-4EA557930CC0}" type="presParOf" srcId="{7B2676FA-AF59-43D7-BB5F-9B0C0FB6B028}" destId="{3D1D95C7-34BE-41A1-BAB9-67F95EE33A68}" srcOrd="1" destOrd="0" presId="urn:microsoft.com/office/officeart/2005/8/layout/hierarchy4"/>
    <dgm:cxn modelId="{0AE9F5AC-90C7-4713-8A85-A7F8157C57B7}" type="presParOf" srcId="{7B2676FA-AF59-43D7-BB5F-9B0C0FB6B028}" destId="{8E47A135-E7F2-40E8-BCA7-9762C3BA9B94}" srcOrd="2" destOrd="0" presId="urn:microsoft.com/office/officeart/2005/8/layout/hierarchy4"/>
    <dgm:cxn modelId="{226F4AD4-D41B-4086-A26B-C00399C208E1}" type="presParOf" srcId="{8E47A135-E7F2-40E8-BCA7-9762C3BA9B94}" destId="{55280B61-EF67-4646-8831-5DB35CAD0600}" srcOrd="0" destOrd="0" presId="urn:microsoft.com/office/officeart/2005/8/layout/hierarchy4"/>
    <dgm:cxn modelId="{AA572DD2-8FBA-4584-AC8C-0F3A76317EAF}" type="presParOf" srcId="{55280B61-EF67-4646-8831-5DB35CAD0600}" destId="{CE683ADD-7622-4233-825D-C1C448AD8FFC}" srcOrd="0" destOrd="0" presId="urn:microsoft.com/office/officeart/2005/8/layout/hierarchy4"/>
    <dgm:cxn modelId="{E80E653C-2D6B-458C-AC7D-1ACDA4F3CC79}" type="presParOf" srcId="{55280B61-EF67-4646-8831-5DB35CAD0600}" destId="{A5D5497B-4FFE-4A5C-A917-BCC0B9145973}" srcOrd="1" destOrd="0" presId="urn:microsoft.com/office/officeart/2005/8/layout/hierarchy4"/>
    <dgm:cxn modelId="{C017F2CA-E682-40A8-8543-DCA89F8A7493}" type="presParOf" srcId="{8E47A135-E7F2-40E8-BCA7-9762C3BA9B94}" destId="{DEAF51F3-B631-4F96-960D-265C62FD9B1D}" srcOrd="1" destOrd="0" presId="urn:microsoft.com/office/officeart/2005/8/layout/hierarchy4"/>
    <dgm:cxn modelId="{3B3221CD-64F1-4160-AF85-332B97D8C455}" type="presParOf" srcId="{8E47A135-E7F2-40E8-BCA7-9762C3BA9B94}" destId="{6142DAD8-6F90-45E8-A38F-75640856919C}" srcOrd="2" destOrd="0" presId="urn:microsoft.com/office/officeart/2005/8/layout/hierarchy4"/>
    <dgm:cxn modelId="{169458B4-026A-4D02-AF1F-61DCA56E633F}" type="presParOf" srcId="{6142DAD8-6F90-45E8-A38F-75640856919C}" destId="{8D103477-0BED-4AA4-8DC9-E5A65D254AD7}" srcOrd="0" destOrd="0" presId="urn:microsoft.com/office/officeart/2005/8/layout/hierarchy4"/>
    <dgm:cxn modelId="{132503D4-285E-41B0-AA85-32FAF0F697C4}" type="presParOf" srcId="{6142DAD8-6F90-45E8-A38F-75640856919C}" destId="{451AB32F-10EE-43C0-BC67-103A9D00D954}" srcOrd="1" destOrd="0" presId="urn:microsoft.com/office/officeart/2005/8/layout/hierarchy4"/>
    <dgm:cxn modelId="{0D00B1A3-BFCD-4DB2-B778-45571EBF7644}" type="presParOf" srcId="{8E47A135-E7F2-40E8-BCA7-9762C3BA9B94}" destId="{A454C8C4-6221-4FF2-8F79-09A278BD393E}" srcOrd="3" destOrd="0" presId="urn:microsoft.com/office/officeart/2005/8/layout/hierarchy4"/>
    <dgm:cxn modelId="{BD138D17-ACA9-44ED-8A30-420965D2E46D}" type="presParOf" srcId="{8E47A135-E7F2-40E8-BCA7-9762C3BA9B94}" destId="{6D478187-D64C-4296-ADDB-D8DBF9A63E3F}" srcOrd="4" destOrd="0" presId="urn:microsoft.com/office/officeart/2005/8/layout/hierarchy4"/>
    <dgm:cxn modelId="{426938B1-C4FF-42B1-8BB5-ADAC0C015AE2}" type="presParOf" srcId="{6D478187-D64C-4296-ADDB-D8DBF9A63E3F}" destId="{B6F42E6A-8CBA-47CC-9E5B-6EFA535E01BE}" srcOrd="0" destOrd="0" presId="urn:microsoft.com/office/officeart/2005/8/layout/hierarchy4"/>
    <dgm:cxn modelId="{49473326-6DF1-42C2-AD97-6388B45AF665}" type="presParOf" srcId="{6D478187-D64C-4296-ADDB-D8DBF9A63E3F}" destId="{3AC04E70-0566-4196-B1F5-DAF83710D35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B406B4-177F-4F8F-9FE6-21545FD4DA44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EA7AF0-CC07-478A-99AD-5532049E31E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Рынок поставки сжиженного газа в баллонах</a:t>
          </a:r>
          <a:endParaRPr lang="ru-RU" sz="2400" b="1" dirty="0">
            <a:solidFill>
              <a:schemeClr val="tx1"/>
            </a:solidFill>
            <a:latin typeface="Calibri" pitchFamily="34" charset="0"/>
          </a:endParaRPr>
        </a:p>
      </dgm:t>
    </dgm:pt>
    <dgm:pt modelId="{16289CFF-0167-46AE-B66E-138DBEEF0B13}" type="parTrans" cxnId="{73D0267D-5F29-4379-999B-067A10A991C2}">
      <dgm:prSet/>
      <dgm:spPr/>
      <dgm:t>
        <a:bodyPr/>
        <a:lstStyle/>
        <a:p>
          <a:endParaRPr lang="ru-RU"/>
        </a:p>
      </dgm:t>
    </dgm:pt>
    <dgm:pt modelId="{2C720AB9-DAA2-49C5-B5E3-4802F8C9AEA5}" type="sibTrans" cxnId="{73D0267D-5F29-4379-999B-067A10A991C2}">
      <dgm:prSet/>
      <dgm:spPr/>
      <dgm:t>
        <a:bodyPr/>
        <a:lstStyle/>
        <a:p>
          <a:endParaRPr lang="ru-RU"/>
        </a:p>
      </dgm:t>
    </dgm:pt>
    <dgm:pt modelId="{C96598D5-8564-4C57-BCC0-07F85F2A073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Факт, 2018 г. 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C11A4AD-3531-44FA-A135-77A91E28C916}" type="parTrans" cxnId="{E3ACA545-BAC2-400C-9627-5E25DD66BC4D}">
      <dgm:prSet/>
      <dgm:spPr/>
      <dgm:t>
        <a:bodyPr/>
        <a:lstStyle/>
        <a:p>
          <a:endParaRPr lang="ru-RU"/>
        </a:p>
      </dgm:t>
    </dgm:pt>
    <dgm:pt modelId="{59CD1D8E-16F5-41CD-8D49-3238B1E382C4}" type="sibTrans" cxnId="{E3ACA545-BAC2-400C-9627-5E25DD66BC4D}">
      <dgm:prSet/>
      <dgm:spPr/>
      <dgm:t>
        <a:bodyPr/>
        <a:lstStyle/>
        <a:p>
          <a:endParaRPr lang="ru-RU"/>
        </a:p>
      </dgm:t>
    </dgm:pt>
    <dgm:pt modelId="{BCE676A1-613A-479D-9B68-9C5D732FFFF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Стандарт, 2022 г.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50%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6E9436E-31E9-4B63-A97F-EA8638F7617C}" type="sibTrans" cxnId="{D8F09FA4-8FAC-42A6-A553-317C75A009F3}">
      <dgm:prSet/>
      <dgm:spPr/>
      <dgm:t>
        <a:bodyPr/>
        <a:lstStyle/>
        <a:p>
          <a:endParaRPr lang="ru-RU"/>
        </a:p>
      </dgm:t>
    </dgm:pt>
    <dgm:pt modelId="{B5701A53-3582-4527-B4DD-2C6D55116377}" type="parTrans" cxnId="{D8F09FA4-8FAC-42A6-A553-317C75A009F3}">
      <dgm:prSet/>
      <dgm:spPr/>
      <dgm:t>
        <a:bodyPr/>
        <a:lstStyle/>
        <a:p>
          <a:endParaRPr lang="ru-RU"/>
        </a:p>
      </dgm:t>
    </dgm:pt>
    <dgm:pt modelId="{A476DFEF-E41D-4A55-8643-7EB5B3C602BF}">
      <dgm:prSet/>
      <dgm:spPr/>
      <dgm:t>
        <a:bodyPr/>
        <a:lstStyle/>
        <a:p>
          <a:r>
            <a:rPr lang="ru-RU" dirty="0" smtClean="0"/>
            <a:t>доля организаций частной формы собственности в сфере поставки сжиженного газа в баллонах, процентов</a:t>
          </a:r>
          <a:endParaRPr lang="ru-RU" dirty="0"/>
        </a:p>
      </dgm:t>
    </dgm:pt>
    <dgm:pt modelId="{0242194B-B795-48B7-B0EA-3969C7CAD4CC}" type="parTrans" cxnId="{CCB9C047-65C5-4492-AE92-6D47993116B0}">
      <dgm:prSet/>
      <dgm:spPr/>
      <dgm:t>
        <a:bodyPr/>
        <a:lstStyle/>
        <a:p>
          <a:endParaRPr lang="ru-RU"/>
        </a:p>
      </dgm:t>
    </dgm:pt>
    <dgm:pt modelId="{C0A4CB11-DEA3-49FA-8313-0A42197B8CCF}" type="sibTrans" cxnId="{CCB9C047-65C5-4492-AE92-6D47993116B0}">
      <dgm:prSet/>
      <dgm:spPr/>
      <dgm:t>
        <a:bodyPr/>
        <a:lstStyle/>
        <a:p>
          <a:endParaRPr lang="ru-RU"/>
        </a:p>
      </dgm:t>
    </dgm:pt>
    <dgm:pt modelId="{42FFD0B3-0E2C-4E56-9640-A2F57736B020}" type="pres">
      <dgm:prSet presAssocID="{05B406B4-177F-4F8F-9FE6-21545FD4DA4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2676FA-AF59-43D7-BB5F-9B0C0FB6B028}" type="pres">
      <dgm:prSet presAssocID="{B2EA7AF0-CC07-478A-99AD-5532049E31ED}" presName="vertOne" presStyleCnt="0"/>
      <dgm:spPr/>
    </dgm:pt>
    <dgm:pt modelId="{A9DA804F-8CC6-478E-85E2-A74CA3DF9901}" type="pres">
      <dgm:prSet presAssocID="{B2EA7AF0-CC07-478A-99AD-5532049E31ED}" presName="txOne" presStyleLbl="node0" presStyleIdx="0" presStyleCnt="1" custScaleY="52621" custLinFactNeighborX="377" custLinFactNeighborY="13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1D95C7-34BE-41A1-BAB9-67F95EE33A68}" type="pres">
      <dgm:prSet presAssocID="{B2EA7AF0-CC07-478A-99AD-5532049E31ED}" presName="parTransOne" presStyleCnt="0"/>
      <dgm:spPr/>
    </dgm:pt>
    <dgm:pt modelId="{8E47A135-E7F2-40E8-BCA7-9762C3BA9B94}" type="pres">
      <dgm:prSet presAssocID="{B2EA7AF0-CC07-478A-99AD-5532049E31ED}" presName="horzOne" presStyleCnt="0"/>
      <dgm:spPr/>
    </dgm:pt>
    <dgm:pt modelId="{33276E68-308A-4B1D-98D4-6C2F26F0BF83}" type="pres">
      <dgm:prSet presAssocID="{A476DFEF-E41D-4A55-8643-7EB5B3C602BF}" presName="vertTwo" presStyleCnt="0"/>
      <dgm:spPr/>
    </dgm:pt>
    <dgm:pt modelId="{98027AAC-2631-4040-9267-6D3347103777}" type="pres">
      <dgm:prSet presAssocID="{A476DFEF-E41D-4A55-8643-7EB5B3C602BF}" presName="txTwo" presStyleLbl="node2" presStyleIdx="0" presStyleCnt="3" custScaleY="147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C7A21D-6404-4445-B57B-87AC613284C1}" type="pres">
      <dgm:prSet presAssocID="{A476DFEF-E41D-4A55-8643-7EB5B3C602BF}" presName="horzTwo" presStyleCnt="0"/>
      <dgm:spPr/>
    </dgm:pt>
    <dgm:pt modelId="{F1BA3352-C05A-4E5D-8508-C91B690C6A11}" type="pres">
      <dgm:prSet presAssocID="{C0A4CB11-DEA3-49FA-8313-0A42197B8CCF}" presName="sibSpaceTwo" presStyleCnt="0"/>
      <dgm:spPr/>
    </dgm:pt>
    <dgm:pt modelId="{6142DAD8-6F90-45E8-A38F-75640856919C}" type="pres">
      <dgm:prSet presAssocID="{C96598D5-8564-4C57-BCC0-07F85F2A0730}" presName="vertTwo" presStyleCnt="0"/>
      <dgm:spPr/>
    </dgm:pt>
    <dgm:pt modelId="{8D103477-0BED-4AA4-8DC9-E5A65D254AD7}" type="pres">
      <dgm:prSet presAssocID="{C96598D5-8564-4C57-BCC0-07F85F2A0730}" presName="txTwo" presStyleLbl="node2" presStyleIdx="1" presStyleCnt="3" custScaleX="29283" custScaleY="130457" custLinFactNeighborX="-1065" custLinFactNeighborY="-18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1AB32F-10EE-43C0-BC67-103A9D00D954}" type="pres">
      <dgm:prSet presAssocID="{C96598D5-8564-4C57-BCC0-07F85F2A0730}" presName="horzTwo" presStyleCnt="0"/>
      <dgm:spPr/>
    </dgm:pt>
    <dgm:pt modelId="{A454C8C4-6221-4FF2-8F79-09A278BD393E}" type="pres">
      <dgm:prSet presAssocID="{59CD1D8E-16F5-41CD-8D49-3238B1E382C4}" presName="sibSpaceTwo" presStyleCnt="0"/>
      <dgm:spPr/>
    </dgm:pt>
    <dgm:pt modelId="{6D478187-D64C-4296-ADDB-D8DBF9A63E3F}" type="pres">
      <dgm:prSet presAssocID="{BCE676A1-613A-479D-9B68-9C5D732FFFF5}" presName="vertTwo" presStyleCnt="0"/>
      <dgm:spPr/>
    </dgm:pt>
    <dgm:pt modelId="{B6F42E6A-8CBA-47CC-9E5B-6EFA535E01BE}" type="pres">
      <dgm:prSet presAssocID="{BCE676A1-613A-479D-9B68-9C5D732FFFF5}" presName="txTwo" presStyleLbl="node2" presStyleIdx="2" presStyleCnt="3" custScaleX="37194" custScaleY="130934" custLinFactNeighborX="-2871" custLinFactNeighborY="-18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C04E70-0566-4196-B1F5-DAF83710D35F}" type="pres">
      <dgm:prSet presAssocID="{BCE676A1-613A-479D-9B68-9C5D732FFFF5}" presName="horzTwo" presStyleCnt="0"/>
      <dgm:spPr/>
    </dgm:pt>
  </dgm:ptLst>
  <dgm:cxnLst>
    <dgm:cxn modelId="{F79D392C-EBF4-4354-B5A3-86BF1CDDC931}" type="presOf" srcId="{A476DFEF-E41D-4A55-8643-7EB5B3C602BF}" destId="{98027AAC-2631-4040-9267-6D3347103777}" srcOrd="0" destOrd="0" presId="urn:microsoft.com/office/officeart/2005/8/layout/hierarchy4"/>
    <dgm:cxn modelId="{73D0267D-5F29-4379-999B-067A10A991C2}" srcId="{05B406B4-177F-4F8F-9FE6-21545FD4DA44}" destId="{B2EA7AF0-CC07-478A-99AD-5532049E31ED}" srcOrd="0" destOrd="0" parTransId="{16289CFF-0167-46AE-B66E-138DBEEF0B13}" sibTransId="{2C720AB9-DAA2-49C5-B5E3-4802F8C9AEA5}"/>
    <dgm:cxn modelId="{83299C28-8ACD-474A-9FA5-6EE8F589BA31}" type="presOf" srcId="{B2EA7AF0-CC07-478A-99AD-5532049E31ED}" destId="{A9DA804F-8CC6-478E-85E2-A74CA3DF9901}" srcOrd="0" destOrd="0" presId="urn:microsoft.com/office/officeart/2005/8/layout/hierarchy4"/>
    <dgm:cxn modelId="{BCAEA2EC-5CB1-4257-805B-5DB11F149DA1}" type="presOf" srcId="{C96598D5-8564-4C57-BCC0-07F85F2A0730}" destId="{8D103477-0BED-4AA4-8DC9-E5A65D254AD7}" srcOrd="0" destOrd="0" presId="urn:microsoft.com/office/officeart/2005/8/layout/hierarchy4"/>
    <dgm:cxn modelId="{BD05E770-6BBF-4644-8E18-4F5AD0BB2738}" type="presOf" srcId="{BCE676A1-613A-479D-9B68-9C5D732FFFF5}" destId="{B6F42E6A-8CBA-47CC-9E5B-6EFA535E01BE}" srcOrd="0" destOrd="0" presId="urn:microsoft.com/office/officeart/2005/8/layout/hierarchy4"/>
    <dgm:cxn modelId="{D8F09FA4-8FAC-42A6-A553-317C75A009F3}" srcId="{B2EA7AF0-CC07-478A-99AD-5532049E31ED}" destId="{BCE676A1-613A-479D-9B68-9C5D732FFFF5}" srcOrd="2" destOrd="0" parTransId="{B5701A53-3582-4527-B4DD-2C6D55116377}" sibTransId="{56E9436E-31E9-4B63-A97F-EA8638F7617C}"/>
    <dgm:cxn modelId="{E3ACA545-BAC2-400C-9627-5E25DD66BC4D}" srcId="{B2EA7AF0-CC07-478A-99AD-5532049E31ED}" destId="{C96598D5-8564-4C57-BCC0-07F85F2A0730}" srcOrd="1" destOrd="0" parTransId="{7C11A4AD-3531-44FA-A135-77A91E28C916}" sibTransId="{59CD1D8E-16F5-41CD-8D49-3238B1E382C4}"/>
    <dgm:cxn modelId="{480E5E0F-9E85-498D-B475-85693EBBB6B0}" type="presOf" srcId="{05B406B4-177F-4F8F-9FE6-21545FD4DA44}" destId="{42FFD0B3-0E2C-4E56-9640-A2F57736B020}" srcOrd="0" destOrd="0" presId="urn:microsoft.com/office/officeart/2005/8/layout/hierarchy4"/>
    <dgm:cxn modelId="{CCB9C047-65C5-4492-AE92-6D47993116B0}" srcId="{B2EA7AF0-CC07-478A-99AD-5532049E31ED}" destId="{A476DFEF-E41D-4A55-8643-7EB5B3C602BF}" srcOrd="0" destOrd="0" parTransId="{0242194B-B795-48B7-B0EA-3969C7CAD4CC}" sibTransId="{C0A4CB11-DEA3-49FA-8313-0A42197B8CCF}"/>
    <dgm:cxn modelId="{DF1BDA95-E8F4-4C08-984A-50050C21D947}" type="presParOf" srcId="{42FFD0B3-0E2C-4E56-9640-A2F57736B020}" destId="{7B2676FA-AF59-43D7-BB5F-9B0C0FB6B028}" srcOrd="0" destOrd="0" presId="urn:microsoft.com/office/officeart/2005/8/layout/hierarchy4"/>
    <dgm:cxn modelId="{3B2BEDA0-AD19-46E5-8810-9095A6FDC6CD}" type="presParOf" srcId="{7B2676FA-AF59-43D7-BB5F-9B0C0FB6B028}" destId="{A9DA804F-8CC6-478E-85E2-A74CA3DF9901}" srcOrd="0" destOrd="0" presId="urn:microsoft.com/office/officeart/2005/8/layout/hierarchy4"/>
    <dgm:cxn modelId="{A0356650-FB4E-40AF-94EA-530F44A0467E}" type="presParOf" srcId="{7B2676FA-AF59-43D7-BB5F-9B0C0FB6B028}" destId="{3D1D95C7-34BE-41A1-BAB9-67F95EE33A68}" srcOrd="1" destOrd="0" presId="urn:microsoft.com/office/officeart/2005/8/layout/hierarchy4"/>
    <dgm:cxn modelId="{481F5E15-08BF-40EE-95E5-D888D32853EF}" type="presParOf" srcId="{7B2676FA-AF59-43D7-BB5F-9B0C0FB6B028}" destId="{8E47A135-E7F2-40E8-BCA7-9762C3BA9B94}" srcOrd="2" destOrd="0" presId="urn:microsoft.com/office/officeart/2005/8/layout/hierarchy4"/>
    <dgm:cxn modelId="{67E00AB9-905D-48B6-9BCB-5F83DD92258A}" type="presParOf" srcId="{8E47A135-E7F2-40E8-BCA7-9762C3BA9B94}" destId="{33276E68-308A-4B1D-98D4-6C2F26F0BF83}" srcOrd="0" destOrd="0" presId="urn:microsoft.com/office/officeart/2005/8/layout/hierarchy4"/>
    <dgm:cxn modelId="{1570D436-9FDB-47FD-8176-6B23DF9FB7CB}" type="presParOf" srcId="{33276E68-308A-4B1D-98D4-6C2F26F0BF83}" destId="{98027AAC-2631-4040-9267-6D3347103777}" srcOrd="0" destOrd="0" presId="urn:microsoft.com/office/officeart/2005/8/layout/hierarchy4"/>
    <dgm:cxn modelId="{6EB179A3-128B-433A-B9BC-68CA8D35C802}" type="presParOf" srcId="{33276E68-308A-4B1D-98D4-6C2F26F0BF83}" destId="{3CC7A21D-6404-4445-B57B-87AC613284C1}" srcOrd="1" destOrd="0" presId="urn:microsoft.com/office/officeart/2005/8/layout/hierarchy4"/>
    <dgm:cxn modelId="{AF14E948-9CE0-4927-8F5D-D2BF3459C24C}" type="presParOf" srcId="{8E47A135-E7F2-40E8-BCA7-9762C3BA9B94}" destId="{F1BA3352-C05A-4E5D-8508-C91B690C6A11}" srcOrd="1" destOrd="0" presId="urn:microsoft.com/office/officeart/2005/8/layout/hierarchy4"/>
    <dgm:cxn modelId="{45794D8A-1CEF-49B4-9C87-2D1DA60FF2C7}" type="presParOf" srcId="{8E47A135-E7F2-40E8-BCA7-9762C3BA9B94}" destId="{6142DAD8-6F90-45E8-A38F-75640856919C}" srcOrd="2" destOrd="0" presId="urn:microsoft.com/office/officeart/2005/8/layout/hierarchy4"/>
    <dgm:cxn modelId="{10FF6AC9-24F7-45F4-AD4C-D2A229A2F8CB}" type="presParOf" srcId="{6142DAD8-6F90-45E8-A38F-75640856919C}" destId="{8D103477-0BED-4AA4-8DC9-E5A65D254AD7}" srcOrd="0" destOrd="0" presId="urn:microsoft.com/office/officeart/2005/8/layout/hierarchy4"/>
    <dgm:cxn modelId="{F41000B8-34E2-4274-9753-4B8180E6CBAE}" type="presParOf" srcId="{6142DAD8-6F90-45E8-A38F-75640856919C}" destId="{451AB32F-10EE-43C0-BC67-103A9D00D954}" srcOrd="1" destOrd="0" presId="urn:microsoft.com/office/officeart/2005/8/layout/hierarchy4"/>
    <dgm:cxn modelId="{223B45F7-0C67-41D0-B68D-0265B2E49C34}" type="presParOf" srcId="{8E47A135-E7F2-40E8-BCA7-9762C3BA9B94}" destId="{A454C8C4-6221-4FF2-8F79-09A278BD393E}" srcOrd="3" destOrd="0" presId="urn:microsoft.com/office/officeart/2005/8/layout/hierarchy4"/>
    <dgm:cxn modelId="{5D3E94A4-C772-432F-B826-EFCC5ED781E8}" type="presParOf" srcId="{8E47A135-E7F2-40E8-BCA7-9762C3BA9B94}" destId="{6D478187-D64C-4296-ADDB-D8DBF9A63E3F}" srcOrd="4" destOrd="0" presId="urn:microsoft.com/office/officeart/2005/8/layout/hierarchy4"/>
    <dgm:cxn modelId="{D99E8D09-1FC7-445B-BE69-C2A5538AFCC2}" type="presParOf" srcId="{6D478187-D64C-4296-ADDB-D8DBF9A63E3F}" destId="{B6F42E6A-8CBA-47CC-9E5B-6EFA535E01BE}" srcOrd="0" destOrd="0" presId="urn:microsoft.com/office/officeart/2005/8/layout/hierarchy4"/>
    <dgm:cxn modelId="{4E7A2FDD-51A6-40A1-B9D8-FA958B674567}" type="presParOf" srcId="{6D478187-D64C-4296-ADDB-D8DBF9A63E3F}" destId="{3AC04E70-0566-4196-B1F5-DAF83710D35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B406B4-177F-4F8F-9FE6-21545FD4DA44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EA7AF0-CC07-478A-99AD-5532049E31E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b="1" u="none" spc="-100" baseline="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Рынок производства кирпича </a:t>
          </a:r>
          <a:endParaRPr lang="ru-RU" sz="2400" b="1" u="none" spc="-100" baseline="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gm:t>
    </dgm:pt>
    <dgm:pt modelId="{16289CFF-0167-46AE-B66E-138DBEEF0B13}" type="parTrans" cxnId="{73D0267D-5F29-4379-999B-067A10A991C2}">
      <dgm:prSet/>
      <dgm:spPr/>
      <dgm:t>
        <a:bodyPr/>
        <a:lstStyle/>
        <a:p>
          <a:endParaRPr lang="ru-RU"/>
        </a:p>
      </dgm:t>
    </dgm:pt>
    <dgm:pt modelId="{2C720AB9-DAA2-49C5-B5E3-4802F8C9AEA5}" type="sibTrans" cxnId="{73D0267D-5F29-4379-999B-067A10A991C2}">
      <dgm:prSet/>
      <dgm:spPr/>
      <dgm:t>
        <a:bodyPr/>
        <a:lstStyle/>
        <a:p>
          <a:endParaRPr lang="ru-RU"/>
        </a:p>
      </dgm:t>
    </dgm:pt>
    <dgm:pt modelId="{C96598D5-8564-4C57-BCC0-07F85F2A073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Факт, 2018 г.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C11A4AD-3531-44FA-A135-77A91E28C916}" type="parTrans" cxnId="{E3ACA545-BAC2-400C-9627-5E25DD66BC4D}">
      <dgm:prSet/>
      <dgm:spPr/>
      <dgm:t>
        <a:bodyPr/>
        <a:lstStyle/>
        <a:p>
          <a:endParaRPr lang="ru-RU"/>
        </a:p>
      </dgm:t>
    </dgm:pt>
    <dgm:pt modelId="{59CD1D8E-16F5-41CD-8D49-3238B1E382C4}" type="sibTrans" cxnId="{E3ACA545-BAC2-400C-9627-5E25DD66BC4D}">
      <dgm:prSet/>
      <dgm:spPr/>
      <dgm:t>
        <a:bodyPr/>
        <a:lstStyle/>
        <a:p>
          <a:endParaRPr lang="ru-RU"/>
        </a:p>
      </dgm:t>
    </dgm:pt>
    <dgm:pt modelId="{BCE676A1-613A-479D-9B68-9C5D732FFFF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Стандарт, 2022 г.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70%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5701A53-3582-4527-B4DD-2C6D55116377}" type="parTrans" cxnId="{D8F09FA4-8FAC-42A6-A553-317C75A009F3}">
      <dgm:prSet/>
      <dgm:spPr/>
      <dgm:t>
        <a:bodyPr/>
        <a:lstStyle/>
        <a:p>
          <a:endParaRPr lang="ru-RU"/>
        </a:p>
      </dgm:t>
    </dgm:pt>
    <dgm:pt modelId="{56E9436E-31E9-4B63-A97F-EA8638F7617C}" type="sibTrans" cxnId="{D8F09FA4-8FAC-42A6-A553-317C75A009F3}">
      <dgm:prSet/>
      <dgm:spPr/>
      <dgm:t>
        <a:bodyPr/>
        <a:lstStyle/>
        <a:p>
          <a:endParaRPr lang="ru-RU"/>
        </a:p>
      </dgm:t>
    </dgm:pt>
    <dgm:pt modelId="{94526953-279C-4382-9E04-F5966D8DC2ED}">
      <dgm:prSet/>
      <dgm:spPr/>
      <dgm:t>
        <a:bodyPr/>
        <a:lstStyle/>
        <a:p>
          <a:r>
            <a:rPr lang="ru-RU" b="0" i="0" dirty="0" smtClean="0"/>
            <a:t>доля организаций частной формы собственности в сфере производства кирпича, процентов</a:t>
          </a:r>
          <a:endParaRPr lang="ru-RU" dirty="0"/>
        </a:p>
      </dgm:t>
    </dgm:pt>
    <dgm:pt modelId="{D6C85741-B4A5-4B38-AB4A-B97F58BEA609}" type="parTrans" cxnId="{B2FFDDDD-263D-4DDE-BF6D-447177728D5D}">
      <dgm:prSet/>
      <dgm:spPr/>
      <dgm:t>
        <a:bodyPr/>
        <a:lstStyle/>
        <a:p>
          <a:endParaRPr lang="ru-RU"/>
        </a:p>
      </dgm:t>
    </dgm:pt>
    <dgm:pt modelId="{878F1E88-348D-488F-9A4F-CABA56FB0F5D}" type="sibTrans" cxnId="{B2FFDDDD-263D-4DDE-BF6D-447177728D5D}">
      <dgm:prSet/>
      <dgm:spPr/>
      <dgm:t>
        <a:bodyPr/>
        <a:lstStyle/>
        <a:p>
          <a:endParaRPr lang="ru-RU"/>
        </a:p>
      </dgm:t>
    </dgm:pt>
    <dgm:pt modelId="{42FFD0B3-0E2C-4E56-9640-A2F57736B020}" type="pres">
      <dgm:prSet presAssocID="{05B406B4-177F-4F8F-9FE6-21545FD4DA4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2676FA-AF59-43D7-BB5F-9B0C0FB6B028}" type="pres">
      <dgm:prSet presAssocID="{B2EA7AF0-CC07-478A-99AD-5532049E31ED}" presName="vertOne" presStyleCnt="0"/>
      <dgm:spPr/>
    </dgm:pt>
    <dgm:pt modelId="{A9DA804F-8CC6-478E-85E2-A74CA3DF9901}" type="pres">
      <dgm:prSet presAssocID="{B2EA7AF0-CC07-478A-99AD-5532049E31ED}" presName="txOne" presStyleLbl="node0" presStyleIdx="0" presStyleCnt="1" custScaleY="62806" custLinFactNeighborX="-975" custLinFactNeighborY="-4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1D95C7-34BE-41A1-BAB9-67F95EE33A68}" type="pres">
      <dgm:prSet presAssocID="{B2EA7AF0-CC07-478A-99AD-5532049E31ED}" presName="parTransOne" presStyleCnt="0"/>
      <dgm:spPr/>
    </dgm:pt>
    <dgm:pt modelId="{8E47A135-E7F2-40E8-BCA7-9762C3BA9B94}" type="pres">
      <dgm:prSet presAssocID="{B2EA7AF0-CC07-478A-99AD-5532049E31ED}" presName="horzOne" presStyleCnt="0"/>
      <dgm:spPr/>
    </dgm:pt>
    <dgm:pt modelId="{1E1C51C7-447D-4E17-9318-116F872C8B0A}" type="pres">
      <dgm:prSet presAssocID="{94526953-279C-4382-9E04-F5966D8DC2ED}" presName="vertTwo" presStyleCnt="0"/>
      <dgm:spPr/>
    </dgm:pt>
    <dgm:pt modelId="{BD3AA01C-FC28-44F4-8338-796BF374EA53}" type="pres">
      <dgm:prSet presAssocID="{94526953-279C-4382-9E04-F5966D8DC2ED}" presName="txTwo" presStyleLbl="node2" presStyleIdx="0" presStyleCnt="3" custScaleY="133078" custLinFactNeighborX="1222" custLinFactNeighborY="-22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35AE0E-53D3-4DBF-92E2-D51FA8B43385}" type="pres">
      <dgm:prSet presAssocID="{94526953-279C-4382-9E04-F5966D8DC2ED}" presName="horzTwo" presStyleCnt="0"/>
      <dgm:spPr/>
    </dgm:pt>
    <dgm:pt modelId="{B6E69FFA-6793-4346-8DA3-B6E9EE769A5A}" type="pres">
      <dgm:prSet presAssocID="{878F1E88-348D-488F-9A4F-CABA56FB0F5D}" presName="sibSpaceTwo" presStyleCnt="0"/>
      <dgm:spPr/>
    </dgm:pt>
    <dgm:pt modelId="{6142DAD8-6F90-45E8-A38F-75640856919C}" type="pres">
      <dgm:prSet presAssocID="{C96598D5-8564-4C57-BCC0-07F85F2A0730}" presName="vertTwo" presStyleCnt="0"/>
      <dgm:spPr/>
    </dgm:pt>
    <dgm:pt modelId="{8D103477-0BED-4AA4-8DC9-E5A65D254AD7}" type="pres">
      <dgm:prSet presAssocID="{C96598D5-8564-4C57-BCC0-07F85F2A0730}" presName="txTwo" presStyleLbl="node2" presStyleIdx="1" presStyleCnt="3" custScaleX="29283" custScaleY="133835" custLinFactNeighborX="-169" custLinFactNeighborY="-236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1AB32F-10EE-43C0-BC67-103A9D00D954}" type="pres">
      <dgm:prSet presAssocID="{C96598D5-8564-4C57-BCC0-07F85F2A0730}" presName="horzTwo" presStyleCnt="0"/>
      <dgm:spPr/>
    </dgm:pt>
    <dgm:pt modelId="{A454C8C4-6221-4FF2-8F79-09A278BD393E}" type="pres">
      <dgm:prSet presAssocID="{59CD1D8E-16F5-41CD-8D49-3238B1E382C4}" presName="sibSpaceTwo" presStyleCnt="0"/>
      <dgm:spPr/>
    </dgm:pt>
    <dgm:pt modelId="{6D478187-D64C-4296-ADDB-D8DBF9A63E3F}" type="pres">
      <dgm:prSet presAssocID="{BCE676A1-613A-479D-9B68-9C5D732FFFF5}" presName="vertTwo" presStyleCnt="0"/>
      <dgm:spPr/>
    </dgm:pt>
    <dgm:pt modelId="{B6F42E6A-8CBA-47CC-9E5B-6EFA535E01BE}" type="pres">
      <dgm:prSet presAssocID="{BCE676A1-613A-479D-9B68-9C5D732FFFF5}" presName="txTwo" presStyleLbl="node2" presStyleIdx="2" presStyleCnt="3" custScaleX="37568" custScaleY="136294" custLinFactNeighborX="-2578" custLinFactNeighborY="-288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C04E70-0566-4196-B1F5-DAF83710D35F}" type="pres">
      <dgm:prSet presAssocID="{BCE676A1-613A-479D-9B68-9C5D732FFFF5}" presName="horzTwo" presStyleCnt="0"/>
      <dgm:spPr/>
    </dgm:pt>
  </dgm:ptLst>
  <dgm:cxnLst>
    <dgm:cxn modelId="{73D0267D-5F29-4379-999B-067A10A991C2}" srcId="{05B406B4-177F-4F8F-9FE6-21545FD4DA44}" destId="{B2EA7AF0-CC07-478A-99AD-5532049E31ED}" srcOrd="0" destOrd="0" parTransId="{16289CFF-0167-46AE-B66E-138DBEEF0B13}" sibTransId="{2C720AB9-DAA2-49C5-B5E3-4802F8C9AEA5}"/>
    <dgm:cxn modelId="{B2FFDDDD-263D-4DDE-BF6D-447177728D5D}" srcId="{B2EA7AF0-CC07-478A-99AD-5532049E31ED}" destId="{94526953-279C-4382-9E04-F5966D8DC2ED}" srcOrd="0" destOrd="0" parTransId="{D6C85741-B4A5-4B38-AB4A-B97F58BEA609}" sibTransId="{878F1E88-348D-488F-9A4F-CABA56FB0F5D}"/>
    <dgm:cxn modelId="{2DDCD5A8-CF3D-42B5-8899-01092F4A920A}" type="presOf" srcId="{C96598D5-8564-4C57-BCC0-07F85F2A0730}" destId="{8D103477-0BED-4AA4-8DC9-E5A65D254AD7}" srcOrd="0" destOrd="0" presId="urn:microsoft.com/office/officeart/2005/8/layout/hierarchy4"/>
    <dgm:cxn modelId="{6F59DF36-1551-4CF9-9631-2CBA91C70CC1}" type="presOf" srcId="{05B406B4-177F-4F8F-9FE6-21545FD4DA44}" destId="{42FFD0B3-0E2C-4E56-9640-A2F57736B020}" srcOrd="0" destOrd="0" presId="urn:microsoft.com/office/officeart/2005/8/layout/hierarchy4"/>
    <dgm:cxn modelId="{031E8FAF-0D23-4F23-BA93-C64E6F34B947}" type="presOf" srcId="{94526953-279C-4382-9E04-F5966D8DC2ED}" destId="{BD3AA01C-FC28-44F4-8338-796BF374EA53}" srcOrd="0" destOrd="0" presId="urn:microsoft.com/office/officeart/2005/8/layout/hierarchy4"/>
    <dgm:cxn modelId="{3C0CBFA7-1D58-4BF5-A0F8-C111A6B91A31}" type="presOf" srcId="{BCE676A1-613A-479D-9B68-9C5D732FFFF5}" destId="{B6F42E6A-8CBA-47CC-9E5B-6EFA535E01BE}" srcOrd="0" destOrd="0" presId="urn:microsoft.com/office/officeart/2005/8/layout/hierarchy4"/>
    <dgm:cxn modelId="{41B2BDD0-E374-45B8-836C-83913E2EC5D7}" type="presOf" srcId="{B2EA7AF0-CC07-478A-99AD-5532049E31ED}" destId="{A9DA804F-8CC6-478E-85E2-A74CA3DF9901}" srcOrd="0" destOrd="0" presId="urn:microsoft.com/office/officeart/2005/8/layout/hierarchy4"/>
    <dgm:cxn modelId="{E3ACA545-BAC2-400C-9627-5E25DD66BC4D}" srcId="{B2EA7AF0-CC07-478A-99AD-5532049E31ED}" destId="{C96598D5-8564-4C57-BCC0-07F85F2A0730}" srcOrd="1" destOrd="0" parTransId="{7C11A4AD-3531-44FA-A135-77A91E28C916}" sibTransId="{59CD1D8E-16F5-41CD-8D49-3238B1E382C4}"/>
    <dgm:cxn modelId="{D8F09FA4-8FAC-42A6-A553-317C75A009F3}" srcId="{B2EA7AF0-CC07-478A-99AD-5532049E31ED}" destId="{BCE676A1-613A-479D-9B68-9C5D732FFFF5}" srcOrd="2" destOrd="0" parTransId="{B5701A53-3582-4527-B4DD-2C6D55116377}" sibTransId="{56E9436E-31E9-4B63-A97F-EA8638F7617C}"/>
    <dgm:cxn modelId="{5E5F7369-87A6-42C4-9789-090DFA823BFB}" type="presParOf" srcId="{42FFD0B3-0E2C-4E56-9640-A2F57736B020}" destId="{7B2676FA-AF59-43D7-BB5F-9B0C0FB6B028}" srcOrd="0" destOrd="0" presId="urn:microsoft.com/office/officeart/2005/8/layout/hierarchy4"/>
    <dgm:cxn modelId="{8370581C-717B-4570-81EE-2B55AD90FE84}" type="presParOf" srcId="{7B2676FA-AF59-43D7-BB5F-9B0C0FB6B028}" destId="{A9DA804F-8CC6-478E-85E2-A74CA3DF9901}" srcOrd="0" destOrd="0" presId="urn:microsoft.com/office/officeart/2005/8/layout/hierarchy4"/>
    <dgm:cxn modelId="{499597E0-7096-4EA5-A402-19C837A41D03}" type="presParOf" srcId="{7B2676FA-AF59-43D7-BB5F-9B0C0FB6B028}" destId="{3D1D95C7-34BE-41A1-BAB9-67F95EE33A68}" srcOrd="1" destOrd="0" presId="urn:microsoft.com/office/officeart/2005/8/layout/hierarchy4"/>
    <dgm:cxn modelId="{5F54BA21-680F-4977-BE47-673232C694FF}" type="presParOf" srcId="{7B2676FA-AF59-43D7-BB5F-9B0C0FB6B028}" destId="{8E47A135-E7F2-40E8-BCA7-9762C3BA9B94}" srcOrd="2" destOrd="0" presId="urn:microsoft.com/office/officeart/2005/8/layout/hierarchy4"/>
    <dgm:cxn modelId="{D01F2E92-6E3D-4FC7-9820-EF60792844B4}" type="presParOf" srcId="{8E47A135-E7F2-40E8-BCA7-9762C3BA9B94}" destId="{1E1C51C7-447D-4E17-9318-116F872C8B0A}" srcOrd="0" destOrd="0" presId="urn:microsoft.com/office/officeart/2005/8/layout/hierarchy4"/>
    <dgm:cxn modelId="{FE16BA41-9DD8-42F5-B164-36FC3945AD6A}" type="presParOf" srcId="{1E1C51C7-447D-4E17-9318-116F872C8B0A}" destId="{BD3AA01C-FC28-44F4-8338-796BF374EA53}" srcOrd="0" destOrd="0" presId="urn:microsoft.com/office/officeart/2005/8/layout/hierarchy4"/>
    <dgm:cxn modelId="{132B72E3-7DBC-4B9D-B7C4-9EC16431FE6F}" type="presParOf" srcId="{1E1C51C7-447D-4E17-9318-116F872C8B0A}" destId="{7835AE0E-53D3-4DBF-92E2-D51FA8B43385}" srcOrd="1" destOrd="0" presId="urn:microsoft.com/office/officeart/2005/8/layout/hierarchy4"/>
    <dgm:cxn modelId="{534BDE49-B08E-43B0-93CD-4B5C0D619AB8}" type="presParOf" srcId="{8E47A135-E7F2-40E8-BCA7-9762C3BA9B94}" destId="{B6E69FFA-6793-4346-8DA3-B6E9EE769A5A}" srcOrd="1" destOrd="0" presId="urn:microsoft.com/office/officeart/2005/8/layout/hierarchy4"/>
    <dgm:cxn modelId="{DB3C846B-1308-44F7-8D39-1A5960331566}" type="presParOf" srcId="{8E47A135-E7F2-40E8-BCA7-9762C3BA9B94}" destId="{6142DAD8-6F90-45E8-A38F-75640856919C}" srcOrd="2" destOrd="0" presId="urn:microsoft.com/office/officeart/2005/8/layout/hierarchy4"/>
    <dgm:cxn modelId="{DEAA81D0-DE78-4A45-94B7-84989E9689A2}" type="presParOf" srcId="{6142DAD8-6F90-45E8-A38F-75640856919C}" destId="{8D103477-0BED-4AA4-8DC9-E5A65D254AD7}" srcOrd="0" destOrd="0" presId="urn:microsoft.com/office/officeart/2005/8/layout/hierarchy4"/>
    <dgm:cxn modelId="{2E067B1A-A425-427D-82AD-BC76FD62EFC8}" type="presParOf" srcId="{6142DAD8-6F90-45E8-A38F-75640856919C}" destId="{451AB32F-10EE-43C0-BC67-103A9D00D954}" srcOrd="1" destOrd="0" presId="urn:microsoft.com/office/officeart/2005/8/layout/hierarchy4"/>
    <dgm:cxn modelId="{190E16F6-5E6A-46CA-A8F9-2BD23D4311C8}" type="presParOf" srcId="{8E47A135-E7F2-40E8-BCA7-9762C3BA9B94}" destId="{A454C8C4-6221-4FF2-8F79-09A278BD393E}" srcOrd="3" destOrd="0" presId="urn:microsoft.com/office/officeart/2005/8/layout/hierarchy4"/>
    <dgm:cxn modelId="{2C8DC395-7CEF-404A-B03E-6A23E0690276}" type="presParOf" srcId="{8E47A135-E7F2-40E8-BCA7-9762C3BA9B94}" destId="{6D478187-D64C-4296-ADDB-D8DBF9A63E3F}" srcOrd="4" destOrd="0" presId="urn:microsoft.com/office/officeart/2005/8/layout/hierarchy4"/>
    <dgm:cxn modelId="{49BC450E-0DC0-418C-9D86-05DC33F47D07}" type="presParOf" srcId="{6D478187-D64C-4296-ADDB-D8DBF9A63E3F}" destId="{B6F42E6A-8CBA-47CC-9E5B-6EFA535E01BE}" srcOrd="0" destOrd="0" presId="urn:microsoft.com/office/officeart/2005/8/layout/hierarchy4"/>
    <dgm:cxn modelId="{B0AF824A-A25C-4FEF-A3C3-9CF47783E10B}" type="presParOf" srcId="{6D478187-D64C-4296-ADDB-D8DBF9A63E3F}" destId="{3AC04E70-0566-4196-B1F5-DAF83710D35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28A769-850A-44F0-943C-A1F243C1761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A1F6C22-9D02-43F7-914B-866C69B8704B}">
      <dgm:prSet phldrT="[Текст]"/>
      <dgm:spPr/>
      <dgm:t>
        <a:bodyPr/>
        <a:lstStyle/>
        <a:p>
          <a:r>
            <a:rPr lang="ru-RU" dirty="0" smtClean="0"/>
            <a:t>Национальный проект</a:t>
          </a:r>
          <a:endParaRPr lang="ru-RU" dirty="0"/>
        </a:p>
      </dgm:t>
    </dgm:pt>
    <dgm:pt modelId="{75C085EA-AF4A-4035-8013-28AD3FF42D95}" type="parTrans" cxnId="{B01FD0A7-387F-4BA3-B92B-5EDFC86E1879}">
      <dgm:prSet/>
      <dgm:spPr/>
      <dgm:t>
        <a:bodyPr/>
        <a:lstStyle/>
        <a:p>
          <a:endParaRPr lang="ru-RU"/>
        </a:p>
      </dgm:t>
    </dgm:pt>
    <dgm:pt modelId="{5EFF467C-4E55-4B81-9028-0443809C6099}" type="sibTrans" cxnId="{B01FD0A7-387F-4BA3-B92B-5EDFC86E1879}">
      <dgm:prSet/>
      <dgm:spPr/>
      <dgm:t>
        <a:bodyPr/>
        <a:lstStyle/>
        <a:p>
          <a:endParaRPr lang="ru-RU"/>
        </a:p>
      </dgm:t>
    </dgm:pt>
    <dgm:pt modelId="{D8FA4508-B1A8-4FC5-8F76-3252CA4421BD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/>
            <a:t>Оренбургская область примет участие в реализации </a:t>
          </a:r>
          <a:r>
            <a:rPr lang="ru-RU" b="1" dirty="0" smtClean="0"/>
            <a:t>11 из 12 </a:t>
          </a:r>
          <a:r>
            <a:rPr lang="ru-RU" dirty="0" smtClean="0"/>
            <a:t>Национальных проектов</a:t>
          </a:r>
          <a:endParaRPr lang="ru-RU" dirty="0"/>
        </a:p>
      </dgm:t>
    </dgm:pt>
    <dgm:pt modelId="{084F207D-60FB-46EA-B5DB-B4435A289965}" type="parTrans" cxnId="{B355735C-10A7-424B-9BF5-98F1F6F67806}">
      <dgm:prSet/>
      <dgm:spPr/>
      <dgm:t>
        <a:bodyPr/>
        <a:lstStyle/>
        <a:p>
          <a:endParaRPr lang="ru-RU"/>
        </a:p>
      </dgm:t>
    </dgm:pt>
    <dgm:pt modelId="{B93E86CC-C592-4AE7-874E-8D2F11493793}" type="sibTrans" cxnId="{B355735C-10A7-424B-9BF5-98F1F6F67806}">
      <dgm:prSet/>
      <dgm:spPr/>
      <dgm:t>
        <a:bodyPr/>
        <a:lstStyle/>
        <a:p>
          <a:endParaRPr lang="ru-RU"/>
        </a:p>
      </dgm:t>
    </dgm:pt>
    <dgm:pt modelId="{E5A18CA3-4448-4377-B43A-70886FE60123}">
      <dgm:prSet phldrT="[Текст]"/>
      <dgm:spPr/>
      <dgm:t>
        <a:bodyPr/>
        <a:lstStyle/>
        <a:p>
          <a:r>
            <a:rPr lang="ru-RU" dirty="0" smtClean="0"/>
            <a:t>Региональный проект</a:t>
          </a:r>
          <a:endParaRPr lang="ru-RU" dirty="0"/>
        </a:p>
      </dgm:t>
    </dgm:pt>
    <dgm:pt modelId="{AD79429F-31C8-49DE-BC23-CD501AD59F87}" type="parTrans" cxnId="{65AF68B8-4AF3-48F1-83FA-5F07ECF81A73}">
      <dgm:prSet/>
      <dgm:spPr/>
      <dgm:t>
        <a:bodyPr/>
        <a:lstStyle/>
        <a:p>
          <a:endParaRPr lang="ru-RU"/>
        </a:p>
      </dgm:t>
    </dgm:pt>
    <dgm:pt modelId="{E8835D91-F2C4-429F-B9E9-5AB86E80F5A9}" type="sibTrans" cxnId="{65AF68B8-4AF3-48F1-83FA-5F07ECF81A73}">
      <dgm:prSet/>
      <dgm:spPr/>
      <dgm:t>
        <a:bodyPr/>
        <a:lstStyle/>
        <a:p>
          <a:endParaRPr lang="ru-RU"/>
        </a:p>
      </dgm:t>
    </dgm:pt>
    <dgm:pt modelId="{0409E01B-DD43-4A7F-A9F0-646444AF0A2A}">
      <dgm:prSet phldrT="[Текст]"/>
      <dgm:spPr/>
      <dgm:t>
        <a:bodyPr/>
        <a:lstStyle/>
        <a:p>
          <a:r>
            <a:rPr lang="ru-RU" dirty="0" smtClean="0"/>
            <a:t>Планируется реализовать </a:t>
          </a:r>
        </a:p>
        <a:p>
          <a:r>
            <a:rPr lang="ru-RU" b="1" dirty="0" smtClean="0"/>
            <a:t>52</a:t>
          </a:r>
          <a:r>
            <a:rPr lang="ru-RU" dirty="0" smtClean="0"/>
            <a:t> региональных проекта</a:t>
          </a:r>
          <a:endParaRPr lang="ru-RU" dirty="0"/>
        </a:p>
      </dgm:t>
    </dgm:pt>
    <dgm:pt modelId="{DAB2F0E3-120B-481B-BB77-D9B04B0673BF}" type="parTrans" cxnId="{11A1026F-6DD3-42ED-B4E5-D676B3C60B38}">
      <dgm:prSet/>
      <dgm:spPr/>
      <dgm:t>
        <a:bodyPr/>
        <a:lstStyle/>
        <a:p>
          <a:endParaRPr lang="ru-RU"/>
        </a:p>
      </dgm:t>
    </dgm:pt>
    <dgm:pt modelId="{2CDE8F2D-B544-427D-87C0-D18D21B88F34}" type="sibTrans" cxnId="{11A1026F-6DD3-42ED-B4E5-D676B3C60B38}">
      <dgm:prSet/>
      <dgm:spPr/>
      <dgm:t>
        <a:bodyPr/>
        <a:lstStyle/>
        <a:p>
          <a:endParaRPr lang="ru-RU"/>
        </a:p>
      </dgm:t>
    </dgm:pt>
    <dgm:pt modelId="{1E4BF7E3-E180-4BAA-9B5C-BC4F1D8E2ED7}">
      <dgm:prSet phldrT="[Текст]"/>
      <dgm:spPr/>
      <dgm:t>
        <a:bodyPr/>
        <a:lstStyle/>
        <a:p>
          <a:r>
            <a:rPr lang="ru-RU" dirty="0" smtClean="0"/>
            <a:t>Финансирование</a:t>
          </a:r>
          <a:endParaRPr lang="ru-RU" dirty="0"/>
        </a:p>
      </dgm:t>
    </dgm:pt>
    <dgm:pt modelId="{DA1AD52E-C4E4-4C97-8B19-903F6248647E}" type="parTrans" cxnId="{9DA2081D-BF13-4CA2-88BB-8EAE8CC06466}">
      <dgm:prSet/>
      <dgm:spPr/>
      <dgm:t>
        <a:bodyPr/>
        <a:lstStyle/>
        <a:p>
          <a:endParaRPr lang="ru-RU"/>
        </a:p>
      </dgm:t>
    </dgm:pt>
    <dgm:pt modelId="{78E51985-6CD1-45D7-B834-0FEC515726E1}" type="sibTrans" cxnId="{9DA2081D-BF13-4CA2-88BB-8EAE8CC06466}">
      <dgm:prSet/>
      <dgm:spPr/>
      <dgm:t>
        <a:bodyPr/>
        <a:lstStyle/>
        <a:p>
          <a:endParaRPr lang="ru-RU"/>
        </a:p>
      </dgm:t>
    </dgm:pt>
    <dgm:pt modelId="{6A5589E5-C453-4F8A-A1AB-5127DB813B96}">
      <dgm:prSet phldrT="[Текст]"/>
      <dgm:spPr/>
      <dgm:t>
        <a:bodyPr/>
        <a:lstStyle/>
        <a:p>
          <a:r>
            <a:rPr lang="ru-RU" i="0" dirty="0" smtClean="0"/>
            <a:t>В 2019 году на реализацию направлено </a:t>
          </a:r>
          <a:r>
            <a:rPr lang="ru-RU" b="1" i="0" dirty="0" smtClean="0"/>
            <a:t>14,7 миллиарда рублей</a:t>
          </a:r>
          <a:r>
            <a:rPr lang="ru-RU" i="0" dirty="0" smtClean="0"/>
            <a:t>, в том числе: </a:t>
          </a:r>
          <a:endParaRPr lang="ru-RU" i="0" dirty="0"/>
        </a:p>
      </dgm:t>
    </dgm:pt>
    <dgm:pt modelId="{AD4A60A5-120D-481D-8783-B57E84C06E0B}" type="parTrans" cxnId="{1F1C12A7-1164-4DDA-9842-2340EB0A0D88}">
      <dgm:prSet/>
      <dgm:spPr/>
      <dgm:t>
        <a:bodyPr/>
        <a:lstStyle/>
        <a:p>
          <a:endParaRPr lang="ru-RU"/>
        </a:p>
      </dgm:t>
    </dgm:pt>
    <dgm:pt modelId="{26B15663-2579-4930-A86D-9D2AF48F8163}" type="sibTrans" cxnId="{1F1C12A7-1164-4DDA-9842-2340EB0A0D88}">
      <dgm:prSet/>
      <dgm:spPr/>
      <dgm:t>
        <a:bodyPr/>
        <a:lstStyle/>
        <a:p>
          <a:endParaRPr lang="ru-RU"/>
        </a:p>
      </dgm:t>
    </dgm:pt>
    <dgm:pt modelId="{09BD4494-9118-442E-8D4F-E5B84F4A900A}">
      <dgm:prSet/>
      <dgm:spPr/>
      <dgm:t>
        <a:bodyPr/>
        <a:lstStyle/>
        <a:p>
          <a:r>
            <a:rPr lang="ru-RU" i="0" dirty="0" smtClean="0"/>
            <a:t>федеральный бюджет ‒ 7 млрд. рублей;</a:t>
          </a:r>
          <a:endParaRPr lang="ru-RU" i="0" dirty="0"/>
        </a:p>
      </dgm:t>
    </dgm:pt>
    <dgm:pt modelId="{6A5E1BD9-0531-41F6-A007-91021F049BF7}" type="parTrans" cxnId="{CDDE5F4A-108F-432D-8CE7-BB2584AF122D}">
      <dgm:prSet/>
      <dgm:spPr/>
      <dgm:t>
        <a:bodyPr/>
        <a:lstStyle/>
        <a:p>
          <a:endParaRPr lang="ru-RU"/>
        </a:p>
      </dgm:t>
    </dgm:pt>
    <dgm:pt modelId="{F64D97CE-D88C-4AC1-963B-CDE59FDD2EF4}" type="sibTrans" cxnId="{CDDE5F4A-108F-432D-8CE7-BB2584AF122D}">
      <dgm:prSet/>
      <dgm:spPr/>
      <dgm:t>
        <a:bodyPr/>
        <a:lstStyle/>
        <a:p>
          <a:endParaRPr lang="ru-RU"/>
        </a:p>
      </dgm:t>
    </dgm:pt>
    <dgm:pt modelId="{73E24A96-9F93-4AA0-ABDD-DDE2B4305B49}">
      <dgm:prSet/>
      <dgm:spPr/>
      <dgm:t>
        <a:bodyPr/>
        <a:lstStyle/>
        <a:p>
          <a:r>
            <a:rPr lang="ru-RU" i="0" dirty="0" smtClean="0"/>
            <a:t>региональный бюджет – 4,9 млрд. рублей;</a:t>
          </a:r>
          <a:endParaRPr lang="ru-RU" i="0" dirty="0"/>
        </a:p>
      </dgm:t>
    </dgm:pt>
    <dgm:pt modelId="{0E46E3E1-79A8-4B47-A13C-7C2BBAB8C571}" type="parTrans" cxnId="{128F7D13-C10D-4B9A-BD8B-B17CBE6143EA}">
      <dgm:prSet/>
      <dgm:spPr/>
      <dgm:t>
        <a:bodyPr/>
        <a:lstStyle/>
        <a:p>
          <a:endParaRPr lang="ru-RU"/>
        </a:p>
      </dgm:t>
    </dgm:pt>
    <dgm:pt modelId="{ED474388-3FDB-4899-97E4-FD0C36599841}" type="sibTrans" cxnId="{128F7D13-C10D-4B9A-BD8B-B17CBE6143EA}">
      <dgm:prSet/>
      <dgm:spPr/>
      <dgm:t>
        <a:bodyPr/>
        <a:lstStyle/>
        <a:p>
          <a:endParaRPr lang="ru-RU"/>
        </a:p>
      </dgm:t>
    </dgm:pt>
    <dgm:pt modelId="{CE0AF83A-D27A-45AB-9D5D-DD5E095B84D4}">
      <dgm:prSet/>
      <dgm:spPr/>
      <dgm:t>
        <a:bodyPr/>
        <a:lstStyle/>
        <a:p>
          <a:r>
            <a:rPr lang="ru-RU" i="0" dirty="0" smtClean="0"/>
            <a:t>местные бюджеты – 235 млн. рублей;</a:t>
          </a:r>
          <a:endParaRPr lang="ru-RU" i="0" dirty="0"/>
        </a:p>
      </dgm:t>
    </dgm:pt>
    <dgm:pt modelId="{E25FDB94-110F-4667-B25E-E4EA25EA9786}" type="parTrans" cxnId="{681E9FB5-52C1-4152-BD4B-1BE86ED2EE8E}">
      <dgm:prSet/>
      <dgm:spPr/>
      <dgm:t>
        <a:bodyPr/>
        <a:lstStyle/>
        <a:p>
          <a:endParaRPr lang="ru-RU"/>
        </a:p>
      </dgm:t>
    </dgm:pt>
    <dgm:pt modelId="{A889F7BB-5276-4039-9990-98CE96F5EAAC}" type="sibTrans" cxnId="{681E9FB5-52C1-4152-BD4B-1BE86ED2EE8E}">
      <dgm:prSet/>
      <dgm:spPr/>
      <dgm:t>
        <a:bodyPr/>
        <a:lstStyle/>
        <a:p>
          <a:endParaRPr lang="ru-RU"/>
        </a:p>
      </dgm:t>
    </dgm:pt>
    <dgm:pt modelId="{3AE99C52-D590-4C95-90AE-0424D29244FB}">
      <dgm:prSet/>
      <dgm:spPr/>
      <dgm:t>
        <a:bodyPr/>
        <a:lstStyle/>
        <a:p>
          <a:r>
            <a:rPr lang="ru-RU" i="0" dirty="0" smtClean="0"/>
            <a:t>иные источники ‒ 2,6 млрд. рублей.</a:t>
          </a:r>
          <a:endParaRPr lang="ru-RU" i="0" dirty="0"/>
        </a:p>
      </dgm:t>
    </dgm:pt>
    <dgm:pt modelId="{C4EBA9BB-04F4-4339-ADA3-6D43A34CBB7A}" type="parTrans" cxnId="{FC139984-A13A-4524-BB1B-B4B17D8ABC37}">
      <dgm:prSet/>
      <dgm:spPr/>
      <dgm:t>
        <a:bodyPr/>
        <a:lstStyle/>
        <a:p>
          <a:endParaRPr lang="ru-RU"/>
        </a:p>
      </dgm:t>
    </dgm:pt>
    <dgm:pt modelId="{73DDA622-E79D-41FF-9029-E5FA62951550}" type="sibTrans" cxnId="{FC139984-A13A-4524-BB1B-B4B17D8ABC37}">
      <dgm:prSet/>
      <dgm:spPr/>
      <dgm:t>
        <a:bodyPr/>
        <a:lstStyle/>
        <a:p>
          <a:endParaRPr lang="ru-RU"/>
        </a:p>
      </dgm:t>
    </dgm:pt>
    <dgm:pt modelId="{46E18DF3-EB74-4D96-943C-802236F9323C}" type="pres">
      <dgm:prSet presAssocID="{9D28A769-850A-44F0-943C-A1F243C1761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C7B5DF8-149D-466E-A455-CB373A1BB973}" type="pres">
      <dgm:prSet presAssocID="{1A1F6C22-9D02-43F7-914B-866C69B8704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AB418-0D3C-4480-8C2E-D951F04B0D28}" type="pres">
      <dgm:prSet presAssocID="{1A1F6C22-9D02-43F7-914B-866C69B8704B}" presName="childText1" presStyleLbl="solidAlignAcc1" presStyleIdx="0" presStyleCnt="3" custScaleY="65630" custLinFactNeighborX="-2575" custLinFactNeighborY="-18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DFD26-1511-4E58-8B5B-00EF946778CA}" type="pres">
      <dgm:prSet presAssocID="{E5A18CA3-4448-4377-B43A-70886FE6012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B4A3B-AA85-446F-89D5-11063862A4C5}" type="pres">
      <dgm:prSet presAssocID="{E5A18CA3-4448-4377-B43A-70886FE60123}" presName="childText2" presStyleLbl="solidAlignAcc1" presStyleIdx="1" presStyleCnt="3" custScaleY="710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01D94-FC9D-4128-A543-B9C42AE96DB6}" type="pres">
      <dgm:prSet presAssocID="{1E4BF7E3-E180-4BAA-9B5C-BC4F1D8E2ED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C4181-E391-4AB9-B684-0C715EBC58A7}" type="pres">
      <dgm:prSet presAssocID="{1E4BF7E3-E180-4BAA-9B5C-BC4F1D8E2ED7}" presName="childText3" presStyleLbl="solidAlignAcc1" presStyleIdx="2" presStyleCnt="3" custScaleX="118364" custScaleY="82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55735C-10A7-424B-9BF5-98F1F6F67806}" srcId="{1A1F6C22-9D02-43F7-914B-866C69B8704B}" destId="{D8FA4508-B1A8-4FC5-8F76-3252CA4421BD}" srcOrd="0" destOrd="0" parTransId="{084F207D-60FB-46EA-B5DB-B4435A289965}" sibTransId="{B93E86CC-C592-4AE7-874E-8D2F11493793}"/>
    <dgm:cxn modelId="{65AF68B8-4AF3-48F1-83FA-5F07ECF81A73}" srcId="{9D28A769-850A-44F0-943C-A1F243C17611}" destId="{E5A18CA3-4448-4377-B43A-70886FE60123}" srcOrd="1" destOrd="0" parTransId="{AD79429F-31C8-49DE-BC23-CD501AD59F87}" sibTransId="{E8835D91-F2C4-429F-B9E9-5AB86E80F5A9}"/>
    <dgm:cxn modelId="{86F701CD-37FD-4684-B110-B4910796B31F}" type="presOf" srcId="{1E4BF7E3-E180-4BAA-9B5C-BC4F1D8E2ED7}" destId="{E8901D94-FC9D-4128-A543-B9C42AE96DB6}" srcOrd="0" destOrd="0" presId="urn:microsoft.com/office/officeart/2009/3/layout/IncreasingArrowsProcess"/>
    <dgm:cxn modelId="{9216E798-43E2-48EF-8099-8749B89286ED}" type="presOf" srcId="{09BD4494-9118-442E-8D4F-E5B84F4A900A}" destId="{161C4181-E391-4AB9-B684-0C715EBC58A7}" srcOrd="0" destOrd="1" presId="urn:microsoft.com/office/officeart/2009/3/layout/IncreasingArrowsProcess"/>
    <dgm:cxn modelId="{128F7D13-C10D-4B9A-BD8B-B17CBE6143EA}" srcId="{1E4BF7E3-E180-4BAA-9B5C-BC4F1D8E2ED7}" destId="{73E24A96-9F93-4AA0-ABDD-DDE2B4305B49}" srcOrd="2" destOrd="0" parTransId="{0E46E3E1-79A8-4B47-A13C-7C2BBAB8C571}" sibTransId="{ED474388-3FDB-4899-97E4-FD0C36599841}"/>
    <dgm:cxn modelId="{9635E4A4-2272-4213-B9F3-CB1A5E7D5BBE}" type="presOf" srcId="{73E24A96-9F93-4AA0-ABDD-DDE2B4305B49}" destId="{161C4181-E391-4AB9-B684-0C715EBC58A7}" srcOrd="0" destOrd="2" presId="urn:microsoft.com/office/officeart/2009/3/layout/IncreasingArrowsProcess"/>
    <dgm:cxn modelId="{CDF0936E-9FF0-46D4-B82D-55380CC9D969}" type="presOf" srcId="{D8FA4508-B1A8-4FC5-8F76-3252CA4421BD}" destId="{CD8AB418-0D3C-4480-8C2E-D951F04B0D28}" srcOrd="0" destOrd="0" presId="urn:microsoft.com/office/officeart/2009/3/layout/IncreasingArrowsProcess"/>
    <dgm:cxn modelId="{9DA2081D-BF13-4CA2-88BB-8EAE8CC06466}" srcId="{9D28A769-850A-44F0-943C-A1F243C17611}" destId="{1E4BF7E3-E180-4BAA-9B5C-BC4F1D8E2ED7}" srcOrd="2" destOrd="0" parTransId="{DA1AD52E-C4E4-4C97-8B19-903F6248647E}" sibTransId="{78E51985-6CD1-45D7-B834-0FEC515726E1}"/>
    <dgm:cxn modelId="{CB00351A-086B-4ED8-9DE3-E5DC6415AC92}" type="presOf" srcId="{3AE99C52-D590-4C95-90AE-0424D29244FB}" destId="{161C4181-E391-4AB9-B684-0C715EBC58A7}" srcOrd="0" destOrd="4" presId="urn:microsoft.com/office/officeart/2009/3/layout/IncreasingArrowsProcess"/>
    <dgm:cxn modelId="{FC139984-A13A-4524-BB1B-B4B17D8ABC37}" srcId="{1E4BF7E3-E180-4BAA-9B5C-BC4F1D8E2ED7}" destId="{3AE99C52-D590-4C95-90AE-0424D29244FB}" srcOrd="4" destOrd="0" parTransId="{C4EBA9BB-04F4-4339-ADA3-6D43A34CBB7A}" sibTransId="{73DDA622-E79D-41FF-9029-E5FA62951550}"/>
    <dgm:cxn modelId="{B01FD0A7-387F-4BA3-B92B-5EDFC86E1879}" srcId="{9D28A769-850A-44F0-943C-A1F243C17611}" destId="{1A1F6C22-9D02-43F7-914B-866C69B8704B}" srcOrd="0" destOrd="0" parTransId="{75C085EA-AF4A-4035-8013-28AD3FF42D95}" sibTransId="{5EFF467C-4E55-4B81-9028-0443809C6099}"/>
    <dgm:cxn modelId="{62E0DEFC-CC21-4A06-B169-93892FAB5A7D}" type="presOf" srcId="{9D28A769-850A-44F0-943C-A1F243C17611}" destId="{46E18DF3-EB74-4D96-943C-802236F9323C}" srcOrd="0" destOrd="0" presId="urn:microsoft.com/office/officeart/2009/3/layout/IncreasingArrowsProcess"/>
    <dgm:cxn modelId="{042C4BD2-2D14-4495-8241-1BC9A5CDF037}" type="presOf" srcId="{1A1F6C22-9D02-43F7-914B-866C69B8704B}" destId="{EC7B5DF8-149D-466E-A455-CB373A1BB973}" srcOrd="0" destOrd="0" presId="urn:microsoft.com/office/officeart/2009/3/layout/IncreasingArrowsProcess"/>
    <dgm:cxn modelId="{1F1C12A7-1164-4DDA-9842-2340EB0A0D88}" srcId="{1E4BF7E3-E180-4BAA-9B5C-BC4F1D8E2ED7}" destId="{6A5589E5-C453-4F8A-A1AB-5127DB813B96}" srcOrd="0" destOrd="0" parTransId="{AD4A60A5-120D-481D-8783-B57E84C06E0B}" sibTransId="{26B15663-2579-4930-A86D-9D2AF48F8163}"/>
    <dgm:cxn modelId="{7444D156-DBDB-46D7-A34A-A1B5C272E96D}" type="presOf" srcId="{6A5589E5-C453-4F8A-A1AB-5127DB813B96}" destId="{161C4181-E391-4AB9-B684-0C715EBC58A7}" srcOrd="0" destOrd="0" presId="urn:microsoft.com/office/officeart/2009/3/layout/IncreasingArrowsProcess"/>
    <dgm:cxn modelId="{26B66579-A298-4CB9-8FB3-A416F68569E4}" type="presOf" srcId="{E5A18CA3-4448-4377-B43A-70886FE60123}" destId="{8C5DFD26-1511-4E58-8B5B-00EF946778CA}" srcOrd="0" destOrd="0" presId="urn:microsoft.com/office/officeart/2009/3/layout/IncreasingArrowsProcess"/>
    <dgm:cxn modelId="{681E9FB5-52C1-4152-BD4B-1BE86ED2EE8E}" srcId="{1E4BF7E3-E180-4BAA-9B5C-BC4F1D8E2ED7}" destId="{CE0AF83A-D27A-45AB-9D5D-DD5E095B84D4}" srcOrd="3" destOrd="0" parTransId="{E25FDB94-110F-4667-B25E-E4EA25EA9786}" sibTransId="{A889F7BB-5276-4039-9990-98CE96F5EAAC}"/>
    <dgm:cxn modelId="{EF90A7EE-64E9-4041-A18A-4F42F9C05AE8}" type="presOf" srcId="{CE0AF83A-D27A-45AB-9D5D-DD5E095B84D4}" destId="{161C4181-E391-4AB9-B684-0C715EBC58A7}" srcOrd="0" destOrd="3" presId="urn:microsoft.com/office/officeart/2009/3/layout/IncreasingArrowsProcess"/>
    <dgm:cxn modelId="{CDDE5F4A-108F-432D-8CE7-BB2584AF122D}" srcId="{1E4BF7E3-E180-4BAA-9B5C-BC4F1D8E2ED7}" destId="{09BD4494-9118-442E-8D4F-E5B84F4A900A}" srcOrd="1" destOrd="0" parTransId="{6A5E1BD9-0531-41F6-A007-91021F049BF7}" sibTransId="{F64D97CE-D88C-4AC1-963B-CDE59FDD2EF4}"/>
    <dgm:cxn modelId="{0DBA5280-9031-4EE8-B0F5-71915A4260E3}" type="presOf" srcId="{0409E01B-DD43-4A7F-A9F0-646444AF0A2A}" destId="{9A8B4A3B-AA85-446F-89D5-11063862A4C5}" srcOrd="0" destOrd="0" presId="urn:microsoft.com/office/officeart/2009/3/layout/IncreasingArrowsProcess"/>
    <dgm:cxn modelId="{11A1026F-6DD3-42ED-B4E5-D676B3C60B38}" srcId="{E5A18CA3-4448-4377-B43A-70886FE60123}" destId="{0409E01B-DD43-4A7F-A9F0-646444AF0A2A}" srcOrd="0" destOrd="0" parTransId="{DAB2F0E3-120B-481B-BB77-D9B04B0673BF}" sibTransId="{2CDE8F2D-B544-427D-87C0-D18D21B88F34}"/>
    <dgm:cxn modelId="{26911147-7FDF-49AD-8073-319811067A5A}" type="presParOf" srcId="{46E18DF3-EB74-4D96-943C-802236F9323C}" destId="{EC7B5DF8-149D-466E-A455-CB373A1BB973}" srcOrd="0" destOrd="0" presId="urn:microsoft.com/office/officeart/2009/3/layout/IncreasingArrowsProcess"/>
    <dgm:cxn modelId="{9744DF94-D64F-4010-9481-EE042226DFC2}" type="presParOf" srcId="{46E18DF3-EB74-4D96-943C-802236F9323C}" destId="{CD8AB418-0D3C-4480-8C2E-D951F04B0D28}" srcOrd="1" destOrd="0" presId="urn:microsoft.com/office/officeart/2009/3/layout/IncreasingArrowsProcess"/>
    <dgm:cxn modelId="{DF42DE11-5663-430D-9255-4F356E948CF6}" type="presParOf" srcId="{46E18DF3-EB74-4D96-943C-802236F9323C}" destId="{8C5DFD26-1511-4E58-8B5B-00EF946778CA}" srcOrd="2" destOrd="0" presId="urn:microsoft.com/office/officeart/2009/3/layout/IncreasingArrowsProcess"/>
    <dgm:cxn modelId="{6B691589-92E1-48AF-9E94-F6E3A4B4C7E0}" type="presParOf" srcId="{46E18DF3-EB74-4D96-943C-802236F9323C}" destId="{9A8B4A3B-AA85-446F-89D5-11063862A4C5}" srcOrd="3" destOrd="0" presId="urn:microsoft.com/office/officeart/2009/3/layout/IncreasingArrowsProcess"/>
    <dgm:cxn modelId="{3B75B717-1A08-44D4-9F05-FF1F450A29C1}" type="presParOf" srcId="{46E18DF3-EB74-4D96-943C-802236F9323C}" destId="{E8901D94-FC9D-4128-A543-B9C42AE96DB6}" srcOrd="4" destOrd="0" presId="urn:microsoft.com/office/officeart/2009/3/layout/IncreasingArrowsProcess"/>
    <dgm:cxn modelId="{185FB951-1259-48F0-8A23-47F25E614E68}" type="presParOf" srcId="{46E18DF3-EB74-4D96-943C-802236F9323C}" destId="{161C4181-E391-4AB9-B684-0C715EBC58A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58E05-8D6E-4EA1-8E3F-F5DA11A10CE6}">
      <dsp:nvSpPr>
        <dsp:cNvPr id="0" name=""/>
        <dsp:cNvSpPr/>
      </dsp:nvSpPr>
      <dsp:spPr>
        <a:xfrm>
          <a:off x="1873" y="882409"/>
          <a:ext cx="4299942" cy="1284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Указ Губернатора Оренбургской области «О порядке создания и организации системы внутреннего обеспечения соответствия требованиям антимонопольного законодательства деятельности органов исполнительной власти Оренбургской области» (№ 85-ук от 27.02.2019)</a:t>
          </a:r>
          <a:endParaRPr lang="ru-RU" sz="1400" kern="1200" dirty="0"/>
        </a:p>
      </dsp:txBody>
      <dsp:txXfrm>
        <a:off x="39484" y="920020"/>
        <a:ext cx="4224720" cy="1208908"/>
      </dsp:txXfrm>
    </dsp:sp>
    <dsp:sp modelId="{F45B4E7D-B0BE-4964-B29F-2B8521387CD3}">
      <dsp:nvSpPr>
        <dsp:cNvPr id="0" name=""/>
        <dsp:cNvSpPr/>
      </dsp:nvSpPr>
      <dsp:spPr>
        <a:xfrm>
          <a:off x="431868" y="2166539"/>
          <a:ext cx="429994" cy="560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589"/>
              </a:lnTo>
              <a:lnTo>
                <a:pt x="429994" y="560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F962C-78C3-46DB-A44C-5AF8D9DD463F}">
      <dsp:nvSpPr>
        <dsp:cNvPr id="0" name=""/>
        <dsp:cNvSpPr/>
      </dsp:nvSpPr>
      <dsp:spPr>
        <a:xfrm>
          <a:off x="861862" y="2353402"/>
          <a:ext cx="3375482" cy="747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Правовые акты органов исполнительной власти Оренбургской области</a:t>
          </a:r>
          <a:endParaRPr lang="ru-RU" sz="1400" kern="1200" dirty="0"/>
        </a:p>
      </dsp:txBody>
      <dsp:txXfrm>
        <a:off x="883754" y="2375294"/>
        <a:ext cx="3331698" cy="703668"/>
      </dsp:txXfrm>
    </dsp:sp>
    <dsp:sp modelId="{95E22096-2C21-479E-AE28-6056572105D2}">
      <dsp:nvSpPr>
        <dsp:cNvPr id="0" name=""/>
        <dsp:cNvSpPr/>
      </dsp:nvSpPr>
      <dsp:spPr>
        <a:xfrm>
          <a:off x="431868" y="2166539"/>
          <a:ext cx="429994" cy="1494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904"/>
              </a:lnTo>
              <a:lnTo>
                <a:pt x="429994" y="1494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AF481-0A82-4C58-8B7F-690C36FDD9FC}">
      <dsp:nvSpPr>
        <dsp:cNvPr id="0" name=""/>
        <dsp:cNvSpPr/>
      </dsp:nvSpPr>
      <dsp:spPr>
        <a:xfrm>
          <a:off x="861862" y="3287717"/>
          <a:ext cx="3528751" cy="747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Правовые акты органов местного самоуправления Оренбургской области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883754" y="3309609"/>
        <a:ext cx="3484967" cy="703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A804F-8CC6-478E-85E2-A74CA3DF9901}">
      <dsp:nvSpPr>
        <dsp:cNvPr id="0" name=""/>
        <dsp:cNvSpPr/>
      </dsp:nvSpPr>
      <dsp:spPr>
        <a:xfrm>
          <a:off x="7405" y="48298"/>
          <a:ext cx="8846243" cy="5265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spc="-100" baseline="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Рынок племенного животноводства</a:t>
          </a:r>
          <a:endParaRPr lang="ru-RU" sz="24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22828" y="63721"/>
        <a:ext cx="8815397" cy="495718"/>
      </dsp:txXfrm>
    </dsp:sp>
    <dsp:sp modelId="{CE683ADD-7622-4233-825D-C1C448AD8FFC}">
      <dsp:nvSpPr>
        <dsp:cNvPr id="0" name=""/>
        <dsp:cNvSpPr/>
      </dsp:nvSpPr>
      <dsp:spPr>
        <a:xfrm>
          <a:off x="14005" y="645817"/>
          <a:ext cx="4816942" cy="1029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доля организаций частной формы собственности на рынке племенного животноводства, процентов</a:t>
          </a:r>
          <a:endParaRPr lang="ru-RU" sz="1400" kern="1200" dirty="0"/>
        </a:p>
      </dsp:txBody>
      <dsp:txXfrm>
        <a:off x="44159" y="675971"/>
        <a:ext cx="4756634" cy="969240"/>
      </dsp:txXfrm>
    </dsp:sp>
    <dsp:sp modelId="{8D103477-0BED-4AA4-8DC9-E5A65D254AD7}">
      <dsp:nvSpPr>
        <dsp:cNvPr id="0" name=""/>
        <dsp:cNvSpPr/>
      </dsp:nvSpPr>
      <dsp:spPr>
        <a:xfrm>
          <a:off x="5209703" y="646037"/>
          <a:ext cx="1410545" cy="110318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Факт, 2018 г.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42014" y="678348"/>
        <a:ext cx="1345923" cy="1038567"/>
      </dsp:txXfrm>
    </dsp:sp>
    <dsp:sp modelId="{B6F42E6A-8CBA-47CC-9E5B-6EFA535E01BE}">
      <dsp:nvSpPr>
        <dsp:cNvPr id="0" name=""/>
        <dsp:cNvSpPr/>
      </dsp:nvSpPr>
      <dsp:spPr>
        <a:xfrm>
          <a:off x="6882676" y="664206"/>
          <a:ext cx="1792239" cy="10850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Стандарт, 2022 г.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20%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14455" y="695985"/>
        <a:ext cx="1728681" cy="1021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A804F-8CC6-478E-85E2-A74CA3DF9901}">
      <dsp:nvSpPr>
        <dsp:cNvPr id="0" name=""/>
        <dsp:cNvSpPr/>
      </dsp:nvSpPr>
      <dsp:spPr>
        <a:xfrm>
          <a:off x="11368" y="29514"/>
          <a:ext cx="8845615" cy="42230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Рынок поставки сжиженного газа в баллонах</a:t>
          </a:r>
          <a:endParaRPr lang="ru-RU" sz="24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23737" y="41883"/>
        <a:ext cx="8820877" cy="397567"/>
      </dsp:txXfrm>
    </dsp:sp>
    <dsp:sp modelId="{98027AAC-2631-4040-9267-6D3347103777}">
      <dsp:nvSpPr>
        <dsp:cNvPr id="0" name=""/>
        <dsp:cNvSpPr/>
      </dsp:nvSpPr>
      <dsp:spPr>
        <a:xfrm>
          <a:off x="14318" y="641016"/>
          <a:ext cx="4816942" cy="1182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доля организаций частной формы собственности в сфере поставки сжиженного газа в баллонах, процентов</a:t>
          </a:r>
          <a:endParaRPr lang="ru-RU" sz="2100" kern="1200" dirty="0"/>
        </a:p>
      </dsp:txBody>
      <dsp:txXfrm>
        <a:off x="48958" y="675656"/>
        <a:ext cx="4747662" cy="1113402"/>
      </dsp:txXfrm>
    </dsp:sp>
    <dsp:sp modelId="{8D103477-0BED-4AA4-8DC9-E5A65D254AD7}">
      <dsp:nvSpPr>
        <dsp:cNvPr id="0" name=""/>
        <dsp:cNvSpPr/>
      </dsp:nvSpPr>
      <dsp:spPr>
        <a:xfrm>
          <a:off x="5184583" y="626009"/>
          <a:ext cx="1410545" cy="104697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Факт, 2018 г.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15248" y="656674"/>
        <a:ext cx="1349215" cy="985642"/>
      </dsp:txXfrm>
    </dsp:sp>
    <dsp:sp modelId="{B6F42E6A-8CBA-47CC-9E5B-6EFA535E01BE}">
      <dsp:nvSpPr>
        <dsp:cNvPr id="0" name=""/>
        <dsp:cNvSpPr/>
      </dsp:nvSpPr>
      <dsp:spPr>
        <a:xfrm>
          <a:off x="6912757" y="626009"/>
          <a:ext cx="1791613" cy="105080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Стандарт, 2022 г.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50%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43534" y="656786"/>
        <a:ext cx="1730059" cy="989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A804F-8CC6-478E-85E2-A74CA3DF9901}">
      <dsp:nvSpPr>
        <dsp:cNvPr id="0" name=""/>
        <dsp:cNvSpPr/>
      </dsp:nvSpPr>
      <dsp:spPr>
        <a:xfrm>
          <a:off x="0" y="0"/>
          <a:ext cx="8847781" cy="446482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spc="-100" baseline="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Рынок производства кирпича </a:t>
          </a:r>
          <a:endParaRPr lang="ru-RU" sz="2400" b="1" u="none" kern="1200" spc="-100" baseline="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dsp:txBody>
      <dsp:txXfrm>
        <a:off x="13077" y="13077"/>
        <a:ext cx="8821627" cy="420328"/>
      </dsp:txXfrm>
    </dsp:sp>
    <dsp:sp modelId="{BD3AA01C-FC28-44F4-8338-796BF374EA53}">
      <dsp:nvSpPr>
        <dsp:cNvPr id="0" name=""/>
        <dsp:cNvSpPr/>
      </dsp:nvSpPr>
      <dsp:spPr>
        <a:xfrm>
          <a:off x="71994" y="500761"/>
          <a:ext cx="4808309" cy="946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доля организаций частной формы собственности в сфере производства кирпича, процентов</a:t>
          </a:r>
          <a:endParaRPr lang="ru-RU" sz="1700" kern="1200" dirty="0"/>
        </a:p>
      </dsp:txBody>
      <dsp:txXfrm>
        <a:off x="99703" y="528470"/>
        <a:ext cx="4752891" cy="890621"/>
      </dsp:txXfrm>
    </dsp:sp>
    <dsp:sp modelId="{8D103477-0BED-4AA4-8DC9-E5A65D254AD7}">
      <dsp:nvSpPr>
        <dsp:cNvPr id="0" name=""/>
        <dsp:cNvSpPr/>
      </dsp:nvSpPr>
      <dsp:spPr>
        <a:xfrm>
          <a:off x="5217319" y="494910"/>
          <a:ext cx="1408017" cy="95142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Факт, 2018 г.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45185" y="522776"/>
        <a:ext cx="1352285" cy="895689"/>
      </dsp:txXfrm>
    </dsp:sp>
    <dsp:sp modelId="{B6F42E6A-8CBA-47CC-9E5B-6EFA535E01BE}">
      <dsp:nvSpPr>
        <dsp:cNvPr id="0" name=""/>
        <dsp:cNvSpPr/>
      </dsp:nvSpPr>
      <dsp:spPr>
        <a:xfrm>
          <a:off x="6913402" y="457503"/>
          <a:ext cx="1806385" cy="96890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Стандарт, 2022 г.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70%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41780" y="485881"/>
        <a:ext cx="1749629" cy="9121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B5DF8-149D-466E-A455-CB373A1BB973}">
      <dsp:nvSpPr>
        <dsp:cNvPr id="0" name=""/>
        <dsp:cNvSpPr/>
      </dsp:nvSpPr>
      <dsp:spPr>
        <a:xfrm>
          <a:off x="0" y="812165"/>
          <a:ext cx="8208911" cy="11955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79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Национальный проект</a:t>
          </a:r>
          <a:endParaRPr lang="ru-RU" sz="2200" kern="1200" dirty="0"/>
        </a:p>
      </dsp:txBody>
      <dsp:txXfrm>
        <a:off x="0" y="1111048"/>
        <a:ext cx="7910029" cy="597765"/>
      </dsp:txXfrm>
    </dsp:sp>
    <dsp:sp modelId="{CD8AB418-0D3C-4480-8C2E-D951F04B0D28}">
      <dsp:nvSpPr>
        <dsp:cNvPr id="0" name=""/>
        <dsp:cNvSpPr/>
      </dsp:nvSpPr>
      <dsp:spPr>
        <a:xfrm>
          <a:off x="0" y="2086915"/>
          <a:ext cx="2528344" cy="15114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Оренбургская область примет участие в реализации </a:t>
          </a:r>
          <a:r>
            <a:rPr lang="ru-RU" sz="1300" b="1" kern="1200" dirty="0" smtClean="0"/>
            <a:t>11 из 12 </a:t>
          </a:r>
          <a:r>
            <a:rPr lang="ru-RU" sz="1300" kern="1200" dirty="0" smtClean="0"/>
            <a:t>Национальных проектов</a:t>
          </a:r>
          <a:endParaRPr lang="ru-RU" sz="1300" kern="1200" dirty="0"/>
        </a:p>
      </dsp:txBody>
      <dsp:txXfrm>
        <a:off x="0" y="2086915"/>
        <a:ext cx="2528344" cy="1511479"/>
      </dsp:txXfrm>
    </dsp:sp>
    <dsp:sp modelId="{8C5DFD26-1511-4E58-8B5B-00EF946778CA}">
      <dsp:nvSpPr>
        <dsp:cNvPr id="0" name=""/>
        <dsp:cNvSpPr/>
      </dsp:nvSpPr>
      <dsp:spPr>
        <a:xfrm>
          <a:off x="2528344" y="1210675"/>
          <a:ext cx="5680567" cy="11955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79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Региональный проект</a:t>
          </a:r>
          <a:endParaRPr lang="ru-RU" sz="2200" kern="1200" dirty="0"/>
        </a:p>
      </dsp:txBody>
      <dsp:txXfrm>
        <a:off x="2528344" y="1509558"/>
        <a:ext cx="5381685" cy="597765"/>
      </dsp:txXfrm>
    </dsp:sp>
    <dsp:sp modelId="{9A8B4A3B-AA85-446F-89D5-11063862A4C5}">
      <dsp:nvSpPr>
        <dsp:cNvPr id="0" name=""/>
        <dsp:cNvSpPr/>
      </dsp:nvSpPr>
      <dsp:spPr>
        <a:xfrm>
          <a:off x="2528344" y="2465792"/>
          <a:ext cx="2528344" cy="16366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Планируется реализовать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52</a:t>
          </a:r>
          <a:r>
            <a:rPr lang="ru-RU" sz="1300" kern="1200" dirty="0" smtClean="0"/>
            <a:t> региональных проекта</a:t>
          </a:r>
          <a:endParaRPr lang="ru-RU" sz="1300" kern="1200" dirty="0"/>
        </a:p>
      </dsp:txBody>
      <dsp:txXfrm>
        <a:off x="2528344" y="2465792"/>
        <a:ext cx="2528344" cy="1636649"/>
      </dsp:txXfrm>
    </dsp:sp>
    <dsp:sp modelId="{E8901D94-FC9D-4128-A543-B9C42AE96DB6}">
      <dsp:nvSpPr>
        <dsp:cNvPr id="0" name=""/>
        <dsp:cNvSpPr/>
      </dsp:nvSpPr>
      <dsp:spPr>
        <a:xfrm>
          <a:off x="5056689" y="1609185"/>
          <a:ext cx="3152222" cy="11955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79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Финансирование</a:t>
          </a:r>
          <a:endParaRPr lang="ru-RU" sz="2200" kern="1200" dirty="0"/>
        </a:p>
      </dsp:txBody>
      <dsp:txXfrm>
        <a:off x="5056689" y="1908068"/>
        <a:ext cx="2853340" cy="597765"/>
      </dsp:txXfrm>
    </dsp:sp>
    <dsp:sp modelId="{161C4181-E391-4AB9-B684-0C715EBC58A7}">
      <dsp:nvSpPr>
        <dsp:cNvPr id="0" name=""/>
        <dsp:cNvSpPr/>
      </dsp:nvSpPr>
      <dsp:spPr>
        <a:xfrm>
          <a:off x="4824537" y="2725048"/>
          <a:ext cx="2992650" cy="18814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0" kern="1200" dirty="0" smtClean="0"/>
            <a:t>В 2019 году на реализацию направлено </a:t>
          </a:r>
          <a:r>
            <a:rPr lang="ru-RU" sz="1300" b="1" i="0" kern="1200" dirty="0" smtClean="0"/>
            <a:t>14,7 миллиарда рублей</a:t>
          </a:r>
          <a:r>
            <a:rPr lang="ru-RU" sz="1300" i="0" kern="1200" dirty="0" smtClean="0"/>
            <a:t>, в том числе: </a:t>
          </a:r>
          <a:endParaRPr lang="ru-RU" sz="1300" i="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0" kern="1200" dirty="0" smtClean="0"/>
            <a:t>федеральный бюджет ‒ 7 млрд. рублей;</a:t>
          </a:r>
          <a:endParaRPr lang="ru-RU" sz="1300" i="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0" kern="1200" dirty="0" smtClean="0"/>
            <a:t>региональный бюджет – 4,9 млрд. рублей;</a:t>
          </a:r>
          <a:endParaRPr lang="ru-RU" sz="1300" i="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0" kern="1200" dirty="0" smtClean="0"/>
            <a:t>местные бюджеты – 235 млн. рублей;</a:t>
          </a:r>
          <a:endParaRPr lang="ru-RU" sz="1300" i="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0" kern="1200" dirty="0" smtClean="0"/>
            <a:t>иные источники ‒ 2,6 млрд. рублей.</a:t>
          </a:r>
          <a:endParaRPr lang="ru-RU" sz="1300" i="0" kern="1200" dirty="0"/>
        </a:p>
      </dsp:txBody>
      <dsp:txXfrm>
        <a:off x="4824537" y="2725048"/>
        <a:ext cx="2992650" cy="1881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27716-9F30-4623-8A3F-B99EB4726ABE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EF60-8D91-4793-982E-ACB8359C2C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6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7BAC632-DF8D-4FBB-8CFC-B365B7B280D0}" type="slidenum">
              <a:rPr lang="ru-RU" altLang="ru-RU" sz="1200" smtClean="0"/>
              <a:pPr/>
              <a:t>2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5744270" y="283531"/>
            <a:ext cx="796849" cy="495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defTabSz="411163">
              <a:lnSpc>
                <a:spcPct val="90000"/>
              </a:lnSpc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6550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5113" algn="l"/>
                <a:tab pos="5756275" algn="l"/>
                <a:tab pos="6167438" algn="l"/>
                <a:tab pos="6578600" algn="l"/>
                <a:tab pos="6989763" algn="l"/>
                <a:tab pos="7400925" algn="l"/>
                <a:tab pos="7812088" algn="l"/>
                <a:tab pos="8223250" algn="l"/>
              </a:tabLst>
            </a:pPr>
            <a:fld id="{AD49D15F-D0C3-41C7-8FF0-545BE205A9F5}" type="slidenum">
              <a:rPr lang="en-GB" sz="1300" b="0">
                <a:solidFill>
                  <a:srgbClr val="000000"/>
                </a:solidFill>
                <a:latin typeface="Times New Roman" pitchFamily="18" charset="0"/>
              </a:rPr>
              <a:pPr defTabSz="411163">
                <a:lnSpc>
                  <a:spcPct val="90000"/>
                </a:lnSpc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5388" algn="l"/>
                  <a:tab pos="2876550" algn="l"/>
                  <a:tab pos="3289300" algn="l"/>
                  <a:tab pos="3700463" algn="l"/>
                  <a:tab pos="4111625" algn="l"/>
                  <a:tab pos="4522788" algn="l"/>
                  <a:tab pos="4933950" algn="l"/>
                  <a:tab pos="5345113" algn="l"/>
                  <a:tab pos="5756275" algn="l"/>
                  <a:tab pos="6167438" algn="l"/>
                  <a:tab pos="6578600" algn="l"/>
                  <a:tab pos="6989763" algn="l"/>
                  <a:tab pos="7400925" algn="l"/>
                  <a:tab pos="7812088" algn="l"/>
                  <a:tab pos="8223250" algn="l"/>
                </a:tabLst>
              </a:pPr>
              <a:t>3</a:t>
            </a:fld>
            <a:endParaRPr lang="en-GB" sz="13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5744270" y="283531"/>
            <a:ext cx="796849" cy="495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defTabSz="411163">
              <a:lnSpc>
                <a:spcPct val="90000"/>
              </a:lnSpc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6550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5113" algn="l"/>
                <a:tab pos="5756275" algn="l"/>
                <a:tab pos="6167438" algn="l"/>
                <a:tab pos="6578600" algn="l"/>
                <a:tab pos="6989763" algn="l"/>
                <a:tab pos="7400925" algn="l"/>
                <a:tab pos="7812088" algn="l"/>
                <a:tab pos="8223250" algn="l"/>
              </a:tabLst>
            </a:pPr>
            <a:fld id="{DD72F693-5DB0-4ECA-9FF6-1735228827AD}" type="slidenum">
              <a:rPr lang="en-GB" sz="1300" b="0">
                <a:solidFill>
                  <a:srgbClr val="000000"/>
                </a:solidFill>
                <a:latin typeface="Times New Roman" pitchFamily="18" charset="0"/>
              </a:rPr>
              <a:pPr defTabSz="411163">
                <a:lnSpc>
                  <a:spcPct val="90000"/>
                </a:lnSpc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5388" algn="l"/>
                  <a:tab pos="2876550" algn="l"/>
                  <a:tab pos="3289300" algn="l"/>
                  <a:tab pos="3700463" algn="l"/>
                  <a:tab pos="4111625" algn="l"/>
                  <a:tab pos="4522788" algn="l"/>
                  <a:tab pos="4933950" algn="l"/>
                  <a:tab pos="5345113" algn="l"/>
                  <a:tab pos="5756275" algn="l"/>
                  <a:tab pos="6167438" algn="l"/>
                  <a:tab pos="6578600" algn="l"/>
                  <a:tab pos="6989763" algn="l"/>
                  <a:tab pos="7400925" algn="l"/>
                  <a:tab pos="7812088" algn="l"/>
                  <a:tab pos="8223250" algn="l"/>
                </a:tabLst>
              </a:pPr>
              <a:t>4</a:t>
            </a:fld>
            <a:endParaRPr lang="en-GB" sz="13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5744270" y="283531"/>
            <a:ext cx="796849" cy="495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defTabSz="411163">
              <a:lnSpc>
                <a:spcPct val="90000"/>
              </a:lnSpc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6550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5113" algn="l"/>
                <a:tab pos="5756275" algn="l"/>
                <a:tab pos="6167438" algn="l"/>
                <a:tab pos="6578600" algn="l"/>
                <a:tab pos="6989763" algn="l"/>
                <a:tab pos="7400925" algn="l"/>
                <a:tab pos="7812088" algn="l"/>
                <a:tab pos="8223250" algn="l"/>
              </a:tabLst>
            </a:pPr>
            <a:fld id="{AD49D15F-D0C3-41C7-8FF0-545BE205A9F5}" type="slidenum">
              <a:rPr lang="en-GB" sz="1300" b="0">
                <a:solidFill>
                  <a:srgbClr val="000000"/>
                </a:solidFill>
                <a:latin typeface="Times New Roman" pitchFamily="18" charset="0"/>
              </a:rPr>
              <a:pPr defTabSz="411163">
                <a:lnSpc>
                  <a:spcPct val="90000"/>
                </a:lnSpc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5388" algn="l"/>
                  <a:tab pos="2876550" algn="l"/>
                  <a:tab pos="3289300" algn="l"/>
                  <a:tab pos="3700463" algn="l"/>
                  <a:tab pos="4111625" algn="l"/>
                  <a:tab pos="4522788" algn="l"/>
                  <a:tab pos="4933950" algn="l"/>
                  <a:tab pos="5345113" algn="l"/>
                  <a:tab pos="5756275" algn="l"/>
                  <a:tab pos="6167438" algn="l"/>
                  <a:tab pos="6578600" algn="l"/>
                  <a:tab pos="6989763" algn="l"/>
                  <a:tab pos="7400925" algn="l"/>
                  <a:tab pos="7812088" algn="l"/>
                  <a:tab pos="8223250" algn="l"/>
                </a:tabLst>
              </a:pPr>
              <a:t>5</a:t>
            </a:fld>
            <a:endParaRPr lang="en-GB" sz="13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5744270" y="283531"/>
            <a:ext cx="796849" cy="495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defTabSz="411163">
              <a:lnSpc>
                <a:spcPct val="90000"/>
              </a:lnSpc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6550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5113" algn="l"/>
                <a:tab pos="5756275" algn="l"/>
                <a:tab pos="6167438" algn="l"/>
                <a:tab pos="6578600" algn="l"/>
                <a:tab pos="6989763" algn="l"/>
                <a:tab pos="7400925" algn="l"/>
                <a:tab pos="7812088" algn="l"/>
                <a:tab pos="8223250" algn="l"/>
              </a:tabLst>
            </a:pPr>
            <a:fld id="{1E8FD3F0-3A6A-46F5-AC45-02EB4E551852}" type="slidenum">
              <a:rPr lang="en-GB" sz="1300" b="0">
                <a:solidFill>
                  <a:srgbClr val="000000"/>
                </a:solidFill>
                <a:latin typeface="Times New Roman" pitchFamily="18" charset="0"/>
              </a:rPr>
              <a:pPr defTabSz="411163">
                <a:lnSpc>
                  <a:spcPct val="90000"/>
                </a:lnSpc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5388" algn="l"/>
                  <a:tab pos="2876550" algn="l"/>
                  <a:tab pos="3289300" algn="l"/>
                  <a:tab pos="3700463" algn="l"/>
                  <a:tab pos="4111625" algn="l"/>
                  <a:tab pos="4522788" algn="l"/>
                  <a:tab pos="4933950" algn="l"/>
                  <a:tab pos="5345113" algn="l"/>
                  <a:tab pos="5756275" algn="l"/>
                  <a:tab pos="6167438" algn="l"/>
                  <a:tab pos="6578600" algn="l"/>
                  <a:tab pos="6989763" algn="l"/>
                  <a:tab pos="7400925" algn="l"/>
                  <a:tab pos="7812088" algn="l"/>
                  <a:tab pos="8223250" algn="l"/>
                </a:tabLst>
              </a:pPr>
              <a:t>12</a:t>
            </a:fld>
            <a:endParaRPr lang="en-GB" sz="13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5744270" y="283531"/>
            <a:ext cx="796849" cy="495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defTabSz="411163">
              <a:lnSpc>
                <a:spcPct val="90000"/>
              </a:lnSpc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6550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5113" algn="l"/>
                <a:tab pos="5756275" algn="l"/>
                <a:tab pos="6167438" algn="l"/>
                <a:tab pos="6578600" algn="l"/>
                <a:tab pos="6989763" algn="l"/>
                <a:tab pos="7400925" algn="l"/>
                <a:tab pos="7812088" algn="l"/>
                <a:tab pos="8223250" algn="l"/>
              </a:tabLst>
            </a:pPr>
            <a:fld id="{1E8FD3F0-3A6A-46F5-AC45-02EB4E551852}" type="slidenum">
              <a:rPr lang="en-GB" sz="1300" b="0">
                <a:solidFill>
                  <a:srgbClr val="000000"/>
                </a:solidFill>
                <a:latin typeface="Times New Roman" pitchFamily="18" charset="0"/>
              </a:rPr>
              <a:pPr defTabSz="411163">
                <a:lnSpc>
                  <a:spcPct val="90000"/>
                </a:lnSpc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5388" algn="l"/>
                  <a:tab pos="2876550" algn="l"/>
                  <a:tab pos="3289300" algn="l"/>
                  <a:tab pos="3700463" algn="l"/>
                  <a:tab pos="4111625" algn="l"/>
                  <a:tab pos="4522788" algn="l"/>
                  <a:tab pos="4933950" algn="l"/>
                  <a:tab pos="5345113" algn="l"/>
                  <a:tab pos="5756275" algn="l"/>
                  <a:tab pos="6167438" algn="l"/>
                  <a:tab pos="6578600" algn="l"/>
                  <a:tab pos="6989763" algn="l"/>
                  <a:tab pos="7400925" algn="l"/>
                  <a:tab pos="7812088" algn="l"/>
                  <a:tab pos="8223250" algn="l"/>
                </a:tabLst>
              </a:pPr>
              <a:t>13</a:t>
            </a:fld>
            <a:endParaRPr lang="en-GB" sz="13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5744270" y="283531"/>
            <a:ext cx="796849" cy="495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defTabSz="411163">
              <a:lnSpc>
                <a:spcPct val="90000"/>
              </a:lnSpc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6550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5113" algn="l"/>
                <a:tab pos="5756275" algn="l"/>
                <a:tab pos="6167438" algn="l"/>
                <a:tab pos="6578600" algn="l"/>
                <a:tab pos="6989763" algn="l"/>
                <a:tab pos="7400925" algn="l"/>
                <a:tab pos="7812088" algn="l"/>
                <a:tab pos="8223250" algn="l"/>
              </a:tabLst>
            </a:pPr>
            <a:fld id="{1E8FD3F0-3A6A-46F5-AC45-02EB4E551852}" type="slidenum">
              <a:rPr lang="en-GB" sz="1300" b="0">
                <a:solidFill>
                  <a:srgbClr val="000000"/>
                </a:solidFill>
                <a:latin typeface="Times New Roman" pitchFamily="18" charset="0"/>
              </a:rPr>
              <a:pPr defTabSz="411163">
                <a:lnSpc>
                  <a:spcPct val="90000"/>
                </a:lnSpc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5388" algn="l"/>
                  <a:tab pos="2876550" algn="l"/>
                  <a:tab pos="3289300" algn="l"/>
                  <a:tab pos="3700463" algn="l"/>
                  <a:tab pos="4111625" algn="l"/>
                  <a:tab pos="4522788" algn="l"/>
                  <a:tab pos="4933950" algn="l"/>
                  <a:tab pos="5345113" algn="l"/>
                  <a:tab pos="5756275" algn="l"/>
                  <a:tab pos="6167438" algn="l"/>
                  <a:tab pos="6578600" algn="l"/>
                  <a:tab pos="6989763" algn="l"/>
                  <a:tab pos="7400925" algn="l"/>
                  <a:tab pos="7812088" algn="l"/>
                  <a:tab pos="8223250" algn="l"/>
                </a:tabLst>
              </a:pPr>
              <a:t>14</a:t>
            </a:fld>
            <a:endParaRPr lang="en-GB" sz="13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0BCE-F944-4D29-9D08-51ED953CC0B0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" y="0"/>
            <a:ext cx="9141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5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6557-AF7B-4201-B8AD-7CCB9927E62F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5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EFFC-3653-4B69-A21C-A5746276567B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3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" y="0"/>
            <a:ext cx="914194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179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latin typeface="Century Gothic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B713-8AEC-46B7-ACA5-3E0442C1DFD3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44576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D655734B-72FE-41BB-A4B0-2F12416C0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7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" y="0"/>
            <a:ext cx="914194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ctr">
              <a:defRPr sz="4000" b="1" cap="all">
                <a:latin typeface="Century Gothic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F3FF-45B8-4BC9-8D1E-2C974C6057A5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5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BB19-1D15-4E2F-9B55-0CE5A7A4EA3D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39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63BF-6668-419E-8B30-5A54820547F2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7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7689-F7E5-4982-8534-B17B984A5D48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9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5B9E-51D5-4EE7-948A-F171474D2571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6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2A31E-FD0B-409B-BA01-8B19CF1273CE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AA1B-4D2E-4218-AD16-2457D03F0388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4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EE04B-E6BC-4D4E-A469-9B2D3238BF8D}" type="datetime1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5734B-72FE-41BB-A4B0-2F12416C0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630506" y="1796818"/>
            <a:ext cx="7992888" cy="4571971"/>
            <a:chOff x="-36874" y="2228832"/>
            <a:chExt cx="12754680" cy="7143800"/>
          </a:xfrm>
        </p:grpSpPr>
        <p:pic>
          <p:nvPicPr>
            <p:cNvPr id="19" name="Picture 2" descr="E:\Documents\Архив\Презентации\Картинки для презентаций\карты\область_раскраш1.png"/>
            <p:cNvPicPr>
              <a:picLocks noChangeAspect="1" noChangeArrowheads="1"/>
            </p:cNvPicPr>
            <p:nvPr/>
          </p:nvPicPr>
          <p:blipFill>
            <a:blip r:embed="rId2" cstate="email">
              <a:lum bright="4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874" y="2228832"/>
              <a:ext cx="12754680" cy="7143800"/>
            </a:xfrm>
            <a:prstGeom prst="rect">
              <a:avLst/>
            </a:prstGeom>
            <a:noFill/>
            <a:effectLst>
              <a:outerShdw blurRad="3175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4" descr="E:\Documents\Архив\Презентации\Картинки для презентаций\0_738af_9b15d171_-1-XXX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420" y="6015046"/>
              <a:ext cx="2426694" cy="328614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21" name="Picture 5" descr="E:\Documents\Архив\Презентации\Картинки для презентаций\1234567890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684" y="6443674"/>
              <a:ext cx="3286149" cy="2464612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22" name="Picture 6" descr="E:\Documents\Архив\Презентации\Картинки для презентаций\_DSC2848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206" y="2514584"/>
              <a:ext cx="214314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24" name="Picture 8" descr="E:\Documents\Архив\Презентации\Картинки для презентаций\Газзавод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652" y="6086484"/>
              <a:ext cx="3214710" cy="2340309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25" name="Picture 10" descr="http://moidom.md/images/novostroy/original/121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280" y="4443410"/>
              <a:ext cx="2214733" cy="2786082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2050" name="Picture 2" descr="C:\Users\User\Desktop\Безымянный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285" y="139677"/>
            <a:ext cx="1809750" cy="48260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/>
          </p:cNvSpPr>
          <p:nvPr/>
        </p:nvSpPr>
        <p:spPr bwMode="auto">
          <a:xfrm>
            <a:off x="1000100" y="44625"/>
            <a:ext cx="71438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«Проблематика реализации Национального плана развития конкуренции»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0" hangingPunct="0"/>
            <a:r>
              <a:rPr lang="en-US" sz="3200" b="1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Calibri" pitchFamily="34" charset="0"/>
              </a:rPr>
            </a:b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2126652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Исполняющий обязанности заместителя министра экономического развития, промышленной политики и торговли Оренбургской области </a:t>
            </a:r>
          </a:p>
          <a:p>
            <a:endParaRPr lang="ru-RU" sz="1000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Здорова Елена Сергеевна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4"/>
          <p:cNvSpPr txBox="1">
            <a:spLocks/>
          </p:cNvSpPr>
          <p:nvPr/>
        </p:nvSpPr>
        <p:spPr>
          <a:xfrm>
            <a:off x="539552" y="365787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Ключевые показатели развития конкуренции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32251"/>
              </p:ext>
            </p:extLst>
          </p:nvPr>
        </p:nvGraphicFramePr>
        <p:xfrm>
          <a:off x="107504" y="951047"/>
          <a:ext cx="8949172" cy="5430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15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РЫНОК</a:t>
                      </a:r>
                      <a:r>
                        <a:rPr lang="ru-RU" sz="2000" baseline="0" dirty="0" smtClean="0"/>
                        <a:t> МЕДИЦИНСКИХ УСЛУГ</a:t>
                      </a:r>
                      <a:endParaRPr lang="ru-RU" sz="2000" dirty="0"/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1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Методики ФАС России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Стандарт</a:t>
                      </a:r>
                      <a:r>
                        <a:rPr lang="ru-RU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развития конкуренции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6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медицинских организаций частной формы собственности, которые в отчетном периоде оказывали физическим лицам платные медицинские услуги, в общем количестве медицинских организаций всех форм собственности, оказывающих платные медицинские услуги по 10 работам (услугам)</a:t>
                      </a:r>
                      <a:endParaRPr lang="ru-RU" sz="2000" dirty="0"/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медицинских организаций частной системы здравоохранения, участвующих в реализации территориальных программ ОМС</a:t>
                      </a:r>
                      <a:endParaRPr lang="ru-RU" sz="2000" dirty="0"/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1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2018г. 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2022г.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2018г. 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2022г.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1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37,5%</a:t>
                      </a:r>
                      <a:endParaRPr lang="ru-RU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40%</a:t>
                      </a:r>
                      <a:endParaRPr lang="ru-RU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7%</a:t>
                      </a:r>
                      <a:endParaRPr lang="ru-RU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10%</a:t>
                      </a:r>
                      <a:endParaRPr lang="ru-RU" sz="20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6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4"/>
          <p:cNvSpPr>
            <a:spLocks noGrp="1"/>
          </p:cNvSpPr>
          <p:nvPr>
            <p:ph type="title"/>
          </p:nvPr>
        </p:nvSpPr>
        <p:spPr>
          <a:xfrm>
            <a:off x="539552" y="365787"/>
            <a:ext cx="8229600" cy="5669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Достижение целевых показателей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3056272"/>
              </p:ext>
            </p:extLst>
          </p:nvPr>
        </p:nvGraphicFramePr>
        <p:xfrm>
          <a:off x="107504" y="911688"/>
          <a:ext cx="8856984" cy="174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783837384"/>
              </p:ext>
            </p:extLst>
          </p:nvPr>
        </p:nvGraphicFramePr>
        <p:xfrm>
          <a:off x="107504" y="2852936"/>
          <a:ext cx="8856984" cy="1824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150823409"/>
              </p:ext>
            </p:extLst>
          </p:nvPr>
        </p:nvGraphicFramePr>
        <p:xfrm>
          <a:off x="107504" y="4773150"/>
          <a:ext cx="8856984" cy="163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4569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413920" y="341318"/>
            <a:ext cx="276480" cy="30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57" tIns="37029" rIns="74057" bIns="37029">
            <a:spAutoFit/>
          </a:bodyPr>
          <a:lstStyle/>
          <a:p>
            <a:pPr algn="l">
              <a:spcBef>
                <a:spcPct val="50000"/>
              </a:spcBef>
            </a:pPr>
            <a:endParaRPr lang="ru-RU" sz="1500" dirty="0">
              <a:latin typeface="Times New Roman" pitchFamily="18" charset="0"/>
            </a:endParaRPr>
          </a:p>
        </p:txBody>
      </p:sp>
      <p:sp>
        <p:nvSpPr>
          <p:cNvPr id="5124" name="Номер слайда 7"/>
          <p:cNvSpPr txBox="1">
            <a:spLocks noGrp="1"/>
          </p:cNvSpPr>
          <p:nvPr/>
        </p:nvSpPr>
        <p:spPr bwMode="auto">
          <a:xfrm>
            <a:off x="8392320" y="6526765"/>
            <a:ext cx="691200" cy="33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740573"/>
            <a:endParaRPr lang="ru-RU" sz="1200" dirty="0">
              <a:solidFill>
                <a:srgbClr val="6A280A"/>
              </a:solidFill>
              <a:cs typeface="Times New Roman" pitchFamily="18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39552" y="365787"/>
            <a:ext cx="8229600" cy="5669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Системные мероприятия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22821" y="921579"/>
            <a:ext cx="8568951" cy="5364815"/>
            <a:chOff x="395536" y="775968"/>
            <a:chExt cx="8568951" cy="4023611"/>
          </a:xfrm>
        </p:grpSpPr>
        <p:sp>
          <p:nvSpPr>
            <p:cNvPr id="6" name="Полилиния 5"/>
            <p:cNvSpPr/>
            <p:nvPr/>
          </p:nvSpPr>
          <p:spPr>
            <a:xfrm>
              <a:off x="395536" y="938624"/>
              <a:ext cx="952837" cy="1361196"/>
            </a:xfrm>
            <a:custGeom>
              <a:avLst/>
              <a:gdLst>
                <a:gd name="connsiteX0" fmla="*/ 0 w 1361195"/>
                <a:gd name="connsiteY0" fmla="*/ 0 h 952837"/>
                <a:gd name="connsiteX1" fmla="*/ 884777 w 1361195"/>
                <a:gd name="connsiteY1" fmla="*/ 0 h 952837"/>
                <a:gd name="connsiteX2" fmla="*/ 1361195 w 1361195"/>
                <a:gd name="connsiteY2" fmla="*/ 476419 h 952837"/>
                <a:gd name="connsiteX3" fmla="*/ 884777 w 1361195"/>
                <a:gd name="connsiteY3" fmla="*/ 952837 h 952837"/>
                <a:gd name="connsiteX4" fmla="*/ 0 w 1361195"/>
                <a:gd name="connsiteY4" fmla="*/ 952837 h 952837"/>
                <a:gd name="connsiteX5" fmla="*/ 476419 w 1361195"/>
                <a:gd name="connsiteY5" fmla="*/ 476419 h 952837"/>
                <a:gd name="connsiteX6" fmla="*/ 0 w 1361195"/>
                <a:gd name="connsiteY6" fmla="*/ 0 h 95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1195" h="952837">
                  <a:moveTo>
                    <a:pt x="1361195" y="0"/>
                  </a:moveTo>
                  <a:lnTo>
                    <a:pt x="1361195" y="619344"/>
                  </a:lnTo>
                  <a:lnTo>
                    <a:pt x="680597" y="952837"/>
                  </a:lnTo>
                  <a:lnTo>
                    <a:pt x="0" y="619344"/>
                  </a:lnTo>
                  <a:lnTo>
                    <a:pt x="0" y="0"/>
                  </a:lnTo>
                  <a:lnTo>
                    <a:pt x="680597" y="333493"/>
                  </a:lnTo>
                  <a:lnTo>
                    <a:pt x="1361195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6511" tIns="492930" rIns="16509" bIns="49292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л)</a:t>
              </a:r>
              <a:endParaRPr lang="ru-RU" sz="26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348373" y="775968"/>
              <a:ext cx="7616114" cy="1210092"/>
            </a:xfrm>
            <a:custGeom>
              <a:avLst/>
              <a:gdLst>
                <a:gd name="connsiteX0" fmla="*/ 201686 w 1210092"/>
                <a:gd name="connsiteY0" fmla="*/ 0 h 7616114"/>
                <a:gd name="connsiteX1" fmla="*/ 1008406 w 1210092"/>
                <a:gd name="connsiteY1" fmla="*/ 0 h 7616114"/>
                <a:gd name="connsiteX2" fmla="*/ 1210092 w 1210092"/>
                <a:gd name="connsiteY2" fmla="*/ 201686 h 7616114"/>
                <a:gd name="connsiteX3" fmla="*/ 1210092 w 1210092"/>
                <a:gd name="connsiteY3" fmla="*/ 7616114 h 7616114"/>
                <a:gd name="connsiteX4" fmla="*/ 1210092 w 1210092"/>
                <a:gd name="connsiteY4" fmla="*/ 7616114 h 7616114"/>
                <a:gd name="connsiteX5" fmla="*/ 0 w 1210092"/>
                <a:gd name="connsiteY5" fmla="*/ 7616114 h 7616114"/>
                <a:gd name="connsiteX6" fmla="*/ 0 w 1210092"/>
                <a:gd name="connsiteY6" fmla="*/ 7616114 h 7616114"/>
                <a:gd name="connsiteX7" fmla="*/ 0 w 1210092"/>
                <a:gd name="connsiteY7" fmla="*/ 201686 h 7616114"/>
                <a:gd name="connsiteX8" fmla="*/ 201686 w 1210092"/>
                <a:gd name="connsiteY8" fmla="*/ 0 h 76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0092" h="7616114">
                  <a:moveTo>
                    <a:pt x="1210092" y="1269378"/>
                  </a:moveTo>
                  <a:lnTo>
                    <a:pt x="1210092" y="6346736"/>
                  </a:lnTo>
                  <a:cubicBezTo>
                    <a:pt x="1210092" y="7047794"/>
                    <a:pt x="1195745" y="7616114"/>
                    <a:pt x="1178047" y="7616114"/>
                  </a:cubicBezTo>
                  <a:lnTo>
                    <a:pt x="0" y="7616114"/>
                  </a:lnTo>
                  <a:lnTo>
                    <a:pt x="0" y="76161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78047" y="0"/>
                  </a:lnTo>
                  <a:cubicBezTo>
                    <a:pt x="1195745" y="0"/>
                    <a:pt x="1210092" y="568320"/>
                    <a:pt x="1210092" y="1269378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67962" rIns="67962" bIns="67962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95536" y="2258013"/>
              <a:ext cx="952837" cy="1361195"/>
            </a:xfrm>
            <a:custGeom>
              <a:avLst/>
              <a:gdLst>
                <a:gd name="connsiteX0" fmla="*/ 0 w 1361195"/>
                <a:gd name="connsiteY0" fmla="*/ 0 h 952837"/>
                <a:gd name="connsiteX1" fmla="*/ 884777 w 1361195"/>
                <a:gd name="connsiteY1" fmla="*/ 0 h 952837"/>
                <a:gd name="connsiteX2" fmla="*/ 1361195 w 1361195"/>
                <a:gd name="connsiteY2" fmla="*/ 476419 h 952837"/>
                <a:gd name="connsiteX3" fmla="*/ 884777 w 1361195"/>
                <a:gd name="connsiteY3" fmla="*/ 952837 h 952837"/>
                <a:gd name="connsiteX4" fmla="*/ 0 w 1361195"/>
                <a:gd name="connsiteY4" fmla="*/ 952837 h 952837"/>
                <a:gd name="connsiteX5" fmla="*/ 476419 w 1361195"/>
                <a:gd name="connsiteY5" fmla="*/ 476419 h 952837"/>
                <a:gd name="connsiteX6" fmla="*/ 0 w 1361195"/>
                <a:gd name="connsiteY6" fmla="*/ 0 h 95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1195" h="952837">
                  <a:moveTo>
                    <a:pt x="1361195" y="0"/>
                  </a:moveTo>
                  <a:lnTo>
                    <a:pt x="1361195" y="619344"/>
                  </a:lnTo>
                  <a:lnTo>
                    <a:pt x="680597" y="952837"/>
                  </a:lnTo>
                  <a:lnTo>
                    <a:pt x="0" y="619344"/>
                  </a:lnTo>
                  <a:lnTo>
                    <a:pt x="0" y="0"/>
                  </a:lnTo>
                  <a:lnTo>
                    <a:pt x="680597" y="333493"/>
                  </a:lnTo>
                  <a:lnTo>
                    <a:pt x="1361195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6511" tIns="492929" rIns="16509" bIns="49292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/>
                <a:t>ж</a:t>
              </a:r>
              <a:r>
                <a:rPr lang="ru-RU" sz="2600" kern="1200" dirty="0" smtClean="0"/>
                <a:t>)</a:t>
              </a:r>
              <a:endParaRPr lang="ru-RU" sz="26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324058" y="2299820"/>
              <a:ext cx="7616115" cy="819613"/>
            </a:xfrm>
            <a:custGeom>
              <a:avLst/>
              <a:gdLst>
                <a:gd name="connsiteX0" fmla="*/ 193805 w 1162809"/>
                <a:gd name="connsiteY0" fmla="*/ 0 h 7616114"/>
                <a:gd name="connsiteX1" fmla="*/ 969004 w 1162809"/>
                <a:gd name="connsiteY1" fmla="*/ 0 h 7616114"/>
                <a:gd name="connsiteX2" fmla="*/ 1162809 w 1162809"/>
                <a:gd name="connsiteY2" fmla="*/ 193805 h 7616114"/>
                <a:gd name="connsiteX3" fmla="*/ 1162809 w 1162809"/>
                <a:gd name="connsiteY3" fmla="*/ 7616114 h 7616114"/>
                <a:gd name="connsiteX4" fmla="*/ 1162809 w 1162809"/>
                <a:gd name="connsiteY4" fmla="*/ 7616114 h 7616114"/>
                <a:gd name="connsiteX5" fmla="*/ 0 w 1162809"/>
                <a:gd name="connsiteY5" fmla="*/ 7616114 h 7616114"/>
                <a:gd name="connsiteX6" fmla="*/ 0 w 1162809"/>
                <a:gd name="connsiteY6" fmla="*/ 7616114 h 7616114"/>
                <a:gd name="connsiteX7" fmla="*/ 0 w 1162809"/>
                <a:gd name="connsiteY7" fmla="*/ 193805 h 7616114"/>
                <a:gd name="connsiteX8" fmla="*/ 193805 w 1162809"/>
                <a:gd name="connsiteY8" fmla="*/ 0 h 76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2809" h="7616114">
                  <a:moveTo>
                    <a:pt x="1162809" y="1269377"/>
                  </a:moveTo>
                  <a:lnTo>
                    <a:pt x="1162809" y="6346737"/>
                  </a:lnTo>
                  <a:cubicBezTo>
                    <a:pt x="1162809" y="7047796"/>
                    <a:pt x="1149561" y="7616111"/>
                    <a:pt x="1133219" y="7616111"/>
                  </a:cubicBezTo>
                  <a:lnTo>
                    <a:pt x="0" y="7616111"/>
                  </a:lnTo>
                  <a:lnTo>
                    <a:pt x="0" y="761611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33219" y="3"/>
                  </a:lnTo>
                  <a:cubicBezTo>
                    <a:pt x="1149561" y="3"/>
                    <a:pt x="1162809" y="568318"/>
                    <a:pt x="1162809" y="1269377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65654" rIns="65654" bIns="65655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/>
                <a:t>повышение в субъекте Российской Федерации цифровой грамотности населения, государственных гражданских служащих и работников бюджетной сферы в рамках соответствующей региональной программы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95536" y="3438384"/>
              <a:ext cx="952837" cy="1361195"/>
            </a:xfrm>
            <a:custGeom>
              <a:avLst/>
              <a:gdLst>
                <a:gd name="connsiteX0" fmla="*/ 0 w 1361195"/>
                <a:gd name="connsiteY0" fmla="*/ 0 h 952837"/>
                <a:gd name="connsiteX1" fmla="*/ 884777 w 1361195"/>
                <a:gd name="connsiteY1" fmla="*/ 0 h 952837"/>
                <a:gd name="connsiteX2" fmla="*/ 1361195 w 1361195"/>
                <a:gd name="connsiteY2" fmla="*/ 476419 h 952837"/>
                <a:gd name="connsiteX3" fmla="*/ 884777 w 1361195"/>
                <a:gd name="connsiteY3" fmla="*/ 952837 h 952837"/>
                <a:gd name="connsiteX4" fmla="*/ 0 w 1361195"/>
                <a:gd name="connsiteY4" fmla="*/ 952837 h 952837"/>
                <a:gd name="connsiteX5" fmla="*/ 476419 w 1361195"/>
                <a:gd name="connsiteY5" fmla="*/ 476419 h 952837"/>
                <a:gd name="connsiteX6" fmla="*/ 0 w 1361195"/>
                <a:gd name="connsiteY6" fmla="*/ 0 h 95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1195" h="952837">
                  <a:moveTo>
                    <a:pt x="1361195" y="0"/>
                  </a:moveTo>
                  <a:lnTo>
                    <a:pt x="1361195" y="619344"/>
                  </a:lnTo>
                  <a:lnTo>
                    <a:pt x="680597" y="952837"/>
                  </a:lnTo>
                  <a:lnTo>
                    <a:pt x="0" y="619344"/>
                  </a:lnTo>
                  <a:lnTo>
                    <a:pt x="0" y="0"/>
                  </a:lnTo>
                  <a:lnTo>
                    <a:pt x="680597" y="333493"/>
                  </a:lnTo>
                  <a:lnTo>
                    <a:pt x="1361195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6511" tIns="492929" rIns="16509" bIns="49292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щ)</a:t>
              </a:r>
              <a:endParaRPr lang="ru-RU" sz="26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48372" y="3438383"/>
              <a:ext cx="7616115" cy="1269545"/>
            </a:xfrm>
            <a:custGeom>
              <a:avLst/>
              <a:gdLst>
                <a:gd name="connsiteX0" fmla="*/ 147466 w 884777"/>
                <a:gd name="connsiteY0" fmla="*/ 0 h 7616114"/>
                <a:gd name="connsiteX1" fmla="*/ 737311 w 884777"/>
                <a:gd name="connsiteY1" fmla="*/ 0 h 7616114"/>
                <a:gd name="connsiteX2" fmla="*/ 884777 w 884777"/>
                <a:gd name="connsiteY2" fmla="*/ 147466 h 7616114"/>
                <a:gd name="connsiteX3" fmla="*/ 884777 w 884777"/>
                <a:gd name="connsiteY3" fmla="*/ 7616114 h 7616114"/>
                <a:gd name="connsiteX4" fmla="*/ 884777 w 884777"/>
                <a:gd name="connsiteY4" fmla="*/ 7616114 h 7616114"/>
                <a:gd name="connsiteX5" fmla="*/ 0 w 884777"/>
                <a:gd name="connsiteY5" fmla="*/ 7616114 h 7616114"/>
                <a:gd name="connsiteX6" fmla="*/ 0 w 884777"/>
                <a:gd name="connsiteY6" fmla="*/ 7616114 h 7616114"/>
                <a:gd name="connsiteX7" fmla="*/ 0 w 884777"/>
                <a:gd name="connsiteY7" fmla="*/ 147466 h 7616114"/>
                <a:gd name="connsiteX8" fmla="*/ 147466 w 884777"/>
                <a:gd name="connsiteY8" fmla="*/ 0 h 76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4777" h="7616114">
                  <a:moveTo>
                    <a:pt x="884777" y="1269382"/>
                  </a:moveTo>
                  <a:lnTo>
                    <a:pt x="884777" y="6346732"/>
                  </a:lnTo>
                  <a:cubicBezTo>
                    <a:pt x="884777" y="7047788"/>
                    <a:pt x="877107" y="7616110"/>
                    <a:pt x="867646" y="7616110"/>
                  </a:cubicBezTo>
                  <a:lnTo>
                    <a:pt x="0" y="7616110"/>
                  </a:lnTo>
                  <a:lnTo>
                    <a:pt x="0" y="761611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67646" y="4"/>
                  </a:lnTo>
                  <a:cubicBezTo>
                    <a:pt x="877107" y="4"/>
                    <a:pt x="884777" y="568326"/>
                    <a:pt x="884777" y="1269382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52081" rIns="52081" bIns="52082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121806" y="923392"/>
            <a:ext cx="747519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/>
              <a:t>развитие механизмов поддержки технического и научно-технического творчества детей и молодежи, обучения их правовой, технологической грамотности и основам цифровой экономики, в том числе в рамках стационарных загородных лагерей с соответствующим специализированным уклоном, а также на повышение их информированности о потенциальных возможностях саморазвития, обеспечения поддержки научной, творческой и предпринимательской активности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7788" y="4491233"/>
            <a:ext cx="75041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разработка </a:t>
            </a:r>
            <a:r>
              <a:rPr lang="ru-RU" sz="1400" dirty="0"/>
              <a:t>и утверждение типового административного регламента предоставления муниципальной услуги по выдаче разрешения на строительство для целей возведения (создания) антенно-мачтовых сооружений (объектов) для услуг связи, а также на разработку и утверждение типовых проектов для целей их повторного применения при возведении (создании) антенно-мачтовых сооружений (объектов) для услуг связи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413920" y="341318"/>
            <a:ext cx="276480" cy="30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57" tIns="37029" rIns="74057" bIns="37029">
            <a:spAutoFit/>
          </a:bodyPr>
          <a:lstStyle/>
          <a:p>
            <a:pPr algn="l">
              <a:spcBef>
                <a:spcPct val="50000"/>
              </a:spcBef>
            </a:pPr>
            <a:endParaRPr lang="ru-RU" sz="1500" dirty="0">
              <a:latin typeface="Times New Roman" pitchFamily="18" charset="0"/>
            </a:endParaRPr>
          </a:p>
        </p:txBody>
      </p:sp>
      <p:sp>
        <p:nvSpPr>
          <p:cNvPr id="5124" name="Номер слайда 7"/>
          <p:cNvSpPr txBox="1">
            <a:spLocks noGrp="1"/>
          </p:cNvSpPr>
          <p:nvPr/>
        </p:nvSpPr>
        <p:spPr bwMode="auto">
          <a:xfrm>
            <a:off x="8392320" y="6526765"/>
            <a:ext cx="691200" cy="33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740573"/>
            <a:endParaRPr lang="ru-RU" sz="1200" dirty="0">
              <a:solidFill>
                <a:srgbClr val="6A280A"/>
              </a:solidFill>
              <a:cs typeface="Times New Roman" pitchFamily="18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08320" y="545060"/>
            <a:ext cx="8575200" cy="56693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2"/>
                </a:solidFill>
              </a:rPr>
              <a:t>Мониторинг состояния и развития конкурентной среды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1040" y="1316766"/>
            <a:ext cx="754931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а) мониторинг наличия (отсутствия) административных барьеров и оценки состояния конкуренции субъектами предпринимательской </a:t>
            </a:r>
            <a:r>
              <a:rPr lang="ru-RU" sz="1300" dirty="0" smtClean="0"/>
              <a:t>деятельности</a:t>
            </a:r>
          </a:p>
          <a:p>
            <a:r>
              <a:rPr lang="ru-RU" sz="1300" dirty="0" smtClean="0"/>
              <a:t>б</a:t>
            </a:r>
            <a:r>
              <a:rPr lang="ru-RU" sz="1300" dirty="0"/>
              <a:t>) мониторинг удовлетворенности потребителей качеством товаров, работ, услуг на товарных рынках субъекта </a:t>
            </a:r>
            <a:r>
              <a:rPr lang="ru-RU" sz="1300" dirty="0" smtClean="0"/>
              <a:t>РФ и </a:t>
            </a:r>
            <a:r>
              <a:rPr lang="ru-RU" sz="1300" dirty="0"/>
              <a:t>состоянием ценовой </a:t>
            </a:r>
            <a:r>
              <a:rPr lang="ru-RU" sz="1300" dirty="0" smtClean="0"/>
              <a:t>конкуренции</a:t>
            </a:r>
          </a:p>
          <a:p>
            <a:r>
              <a:rPr lang="ru-RU" sz="1300" dirty="0" smtClean="0"/>
              <a:t>в</a:t>
            </a:r>
            <a:r>
              <a:rPr lang="ru-RU" sz="1300" dirty="0"/>
              <a:t>) мониторинг удовлетворенности субъектов предпринимательской деятельности и потребителей товаров, работ, услуг качеством официальной информации о состоянии конкуренции </a:t>
            </a:r>
            <a:endParaRPr lang="ru-RU" sz="1300" dirty="0" smtClean="0"/>
          </a:p>
          <a:p>
            <a:r>
              <a:rPr lang="ru-RU" sz="1300" dirty="0" smtClean="0"/>
              <a:t>г</a:t>
            </a:r>
            <a:r>
              <a:rPr lang="ru-RU" sz="1300" dirty="0"/>
              <a:t>) мониторинг деятельности субъектов естественных монополий </a:t>
            </a:r>
            <a:endParaRPr lang="ru-RU" sz="1300" dirty="0" smtClean="0"/>
          </a:p>
          <a:p>
            <a:r>
              <a:rPr lang="ru-RU" sz="1300" dirty="0" smtClean="0"/>
              <a:t>д</a:t>
            </a:r>
            <a:r>
              <a:rPr lang="ru-RU" sz="1300" dirty="0"/>
              <a:t>) мониторинг деятельности хоз. субъектов, доля участия субъекта РФ или муниципального образования в которых составляет 50 и более процентов, предусматривающий формирование </a:t>
            </a:r>
            <a:endParaRPr lang="ru-RU" sz="1300" dirty="0" smtClean="0"/>
          </a:p>
          <a:p>
            <a:r>
              <a:rPr lang="ru-RU" sz="1300" dirty="0" smtClean="0"/>
              <a:t>реестра </a:t>
            </a:r>
            <a:r>
              <a:rPr lang="ru-RU" sz="1300" dirty="0"/>
              <a:t>указанных </a:t>
            </a:r>
            <a:r>
              <a:rPr lang="ru-RU" sz="1300" dirty="0" smtClean="0"/>
              <a:t>хоз. Субъектов</a:t>
            </a:r>
          </a:p>
          <a:p>
            <a:r>
              <a:rPr lang="ru-RU" sz="1300" dirty="0" smtClean="0"/>
              <a:t>е</a:t>
            </a:r>
            <a:r>
              <a:rPr lang="ru-RU" sz="1300" dirty="0"/>
              <a:t>) мониторинг удовлетворенности населения деятельностью в сфере финансовых услуг</a:t>
            </a:r>
          </a:p>
          <a:p>
            <a:r>
              <a:rPr lang="ru-RU" sz="1300" dirty="0"/>
              <a:t>ж) мониторинг доступности для населения финансовых услуг</a:t>
            </a:r>
          </a:p>
          <a:p>
            <a:r>
              <a:rPr lang="ru-RU" sz="1300" dirty="0"/>
              <a:t>з) мониторинг цен (с учетом динамики) на товары, входящие в перечень отдельных видов социально значимых продовольственных товаров первой необходимости, в отношении которых могут устанавливаться предельно допустимые розничные цены</a:t>
            </a:r>
          </a:p>
          <a:p>
            <a:r>
              <a:rPr lang="ru-RU" sz="1300" dirty="0"/>
              <a:t>и) мониторинг логистических возможностей субъекта Российской Федерации с учетом логистических возможностей субъектов Российской Федерации, имеющих с ним общие территориальные границы</a:t>
            </a:r>
          </a:p>
          <a:p>
            <a:r>
              <a:rPr lang="ru-RU" sz="1300" dirty="0"/>
              <a:t>к) мониторинг развития передовых производственных технологий и их внедрения, </a:t>
            </a:r>
            <a:r>
              <a:rPr lang="ru-RU" sz="1300" dirty="0" smtClean="0"/>
              <a:t>а </a:t>
            </a:r>
            <a:r>
              <a:rPr lang="ru-RU" sz="1300" dirty="0"/>
              <a:t>также процесса </a:t>
            </a:r>
            <a:r>
              <a:rPr lang="ru-RU" sz="1300" dirty="0" err="1"/>
              <a:t>цифровизации</a:t>
            </a:r>
            <a:r>
              <a:rPr lang="ru-RU" sz="1300" dirty="0"/>
              <a:t> экономики и формирования ее новых рынков и секторов.</a:t>
            </a:r>
          </a:p>
          <a:p>
            <a:r>
              <a:rPr lang="ru-RU" sz="1200" dirty="0"/>
              <a:t> 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35" y="2918453"/>
            <a:ext cx="1583152" cy="346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9994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413920" y="341318"/>
            <a:ext cx="276480" cy="30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57" tIns="37029" rIns="74057" bIns="37029">
            <a:spAutoFit/>
          </a:bodyPr>
          <a:lstStyle/>
          <a:p>
            <a:pPr algn="l">
              <a:spcBef>
                <a:spcPct val="50000"/>
              </a:spcBef>
            </a:pPr>
            <a:endParaRPr lang="ru-RU" sz="1500" dirty="0">
              <a:latin typeface="Times New Roman" pitchFamily="18" charset="0"/>
            </a:endParaRPr>
          </a:p>
        </p:txBody>
      </p:sp>
      <p:sp>
        <p:nvSpPr>
          <p:cNvPr id="5124" name="Номер слайда 7"/>
          <p:cNvSpPr txBox="1">
            <a:spLocks noGrp="1"/>
          </p:cNvSpPr>
          <p:nvPr/>
        </p:nvSpPr>
        <p:spPr bwMode="auto">
          <a:xfrm>
            <a:off x="8392320" y="6526765"/>
            <a:ext cx="691200" cy="33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740573"/>
            <a:endParaRPr lang="ru-RU" sz="1200" dirty="0">
              <a:solidFill>
                <a:srgbClr val="6A280A"/>
              </a:solidFill>
              <a:cs typeface="Times New Roman" pitchFamily="18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38855" y="545060"/>
            <a:ext cx="8229600" cy="5669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Национальные проекты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65236202"/>
              </p:ext>
            </p:extLst>
          </p:nvPr>
        </p:nvGraphicFramePr>
        <p:xfrm>
          <a:off x="395536" y="719667"/>
          <a:ext cx="82089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60655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640630" y="1641339"/>
            <a:ext cx="7992888" cy="4667981"/>
            <a:chOff x="-36874" y="2228832"/>
            <a:chExt cx="12754680" cy="7143800"/>
          </a:xfrm>
        </p:grpSpPr>
        <p:pic>
          <p:nvPicPr>
            <p:cNvPr id="19" name="Picture 2" descr="E:\Documents\Архив\Презентации\Картинки для презентаций\карты\область_раскраш1.png"/>
            <p:cNvPicPr>
              <a:picLocks noChangeAspect="1" noChangeArrowheads="1"/>
            </p:cNvPicPr>
            <p:nvPr/>
          </p:nvPicPr>
          <p:blipFill>
            <a:blip r:embed="rId2" cstate="email">
              <a:lum bright="4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874" y="2228832"/>
              <a:ext cx="12754680" cy="7143800"/>
            </a:xfrm>
            <a:prstGeom prst="rect">
              <a:avLst/>
            </a:prstGeom>
            <a:noFill/>
            <a:effectLst>
              <a:outerShdw blurRad="3175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4" descr="E:\Documents\Архив\Презентации\Картинки для презентаций\0_738af_9b15d171_-1-XXX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420" y="6015046"/>
              <a:ext cx="2426694" cy="328614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21" name="Picture 5" descr="E:\Documents\Архив\Презентации\Картинки для презентаций\1234567890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684" y="6443674"/>
              <a:ext cx="3286149" cy="2464612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22" name="Picture 6" descr="E:\Documents\Архив\Презентации\Картинки для презентаций\_DSC2848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206" y="2514584"/>
              <a:ext cx="214314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24" name="Picture 8" descr="E:\Documents\Архив\Презентации\Картинки для презентаций\Газзавод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652" y="6086484"/>
              <a:ext cx="3214710" cy="2340309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25" name="Picture 10" descr="http://moidom.md/images/novostroy/original/121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280" y="4443410"/>
              <a:ext cx="2214733" cy="2786082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050" name="Picture 2" descr="C:\Users\User\Desktop\Безымянный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285" y="139677"/>
            <a:ext cx="1809750" cy="48260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/>
          </p:cNvSpPr>
          <p:nvPr/>
        </p:nvSpPr>
        <p:spPr bwMode="auto">
          <a:xfrm>
            <a:off x="2483768" y="1196752"/>
            <a:ext cx="46805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Спасибо за внимание!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211640" y="956501"/>
            <a:ext cx="4464817" cy="1608403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ru-RU" altLang="ru-RU" sz="1600" dirty="0" smtClean="0">
                <a:latin typeface="Calibri" pitchFamily="34" charset="0"/>
              </a:rPr>
              <a:t>Указ Президента Российской Федерации от 21.12.2017 № 618 «Об основных направлениях государственной политики по развитию конкуренции»</a:t>
            </a:r>
          </a:p>
        </p:txBody>
      </p:sp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A9CAB02-2D68-451F-A9E4-DBFC8168FFF9}" type="slidenum">
              <a:rPr lang="ru-RU" altLang="ru-RU" sz="1600">
                <a:solidFill>
                  <a:schemeClr val="bg1"/>
                </a:solidFill>
                <a:ea typeface="ＭＳ Ｐゴシック" pitchFamily="34" charset="-128"/>
              </a:rPr>
              <a:pPr/>
              <a:t>2</a:t>
            </a:fld>
            <a:endParaRPr lang="ru-RU" alt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3077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66429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4"/>
          <p:cNvSpPr txBox="1">
            <a:spLocks/>
          </p:cNvSpPr>
          <p:nvPr/>
        </p:nvSpPr>
        <p:spPr>
          <a:xfrm>
            <a:off x="539551" y="456871"/>
            <a:ext cx="8229600" cy="470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tx2"/>
                </a:solidFill>
              </a:rPr>
              <a:t>Национальный план развития конкуренции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12" y="2948947"/>
            <a:ext cx="6727839" cy="364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2360493"/>
            <a:ext cx="2717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КЛЮЧЕВЫЕ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20490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413920" y="341318"/>
            <a:ext cx="276480" cy="30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57" tIns="37029" rIns="74057" bIns="37029">
            <a:spAutoFit/>
          </a:bodyPr>
          <a:lstStyle/>
          <a:p>
            <a:pPr algn="l">
              <a:spcBef>
                <a:spcPct val="50000"/>
              </a:spcBef>
            </a:pPr>
            <a:endParaRPr lang="ru-RU" sz="1500" dirty="0">
              <a:latin typeface="Times New Roman" pitchFamily="18" charset="0"/>
            </a:endParaRPr>
          </a:p>
        </p:txBody>
      </p:sp>
      <p:sp>
        <p:nvSpPr>
          <p:cNvPr id="25" name="Заголовок 14"/>
          <p:cNvSpPr>
            <a:spLocks noGrp="1"/>
          </p:cNvSpPr>
          <p:nvPr>
            <p:ph type="title"/>
          </p:nvPr>
        </p:nvSpPr>
        <p:spPr>
          <a:xfrm>
            <a:off x="539552" y="365787"/>
            <a:ext cx="8229600" cy="5669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Показатели Национального плана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05071"/>
              </p:ext>
            </p:extLst>
          </p:nvPr>
        </p:nvGraphicFramePr>
        <p:xfrm>
          <a:off x="107504" y="1052736"/>
          <a:ext cx="8928991" cy="54006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8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2017г. (факт)</a:t>
                      </a:r>
                      <a:endParaRPr lang="ru-RU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г. (факт)</a:t>
                      </a:r>
                      <a:endParaRPr lang="ru-RU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г. (план)</a:t>
                      </a:r>
                      <a:endParaRPr lang="ru-RU" sz="12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716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Присутствие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товарных рынках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3 хоз. субъектов,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чем 1 из которых относится к частному бизнесу</a:t>
                      </a:r>
                      <a:endParaRPr lang="ru-RU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Присутствие  организаций частной формы собственности</a:t>
                      </a:r>
                      <a:r>
                        <a:rPr lang="ru-RU" sz="1200" baseline="0" dirty="0" smtClean="0"/>
                        <a:t> на </a:t>
                      </a:r>
                      <a:r>
                        <a:rPr lang="ru-RU" sz="1200" b="1" baseline="0" dirty="0" smtClean="0"/>
                        <a:t>40</a:t>
                      </a:r>
                      <a:r>
                        <a:rPr lang="ru-RU" sz="1200" baseline="0" dirty="0" smtClean="0"/>
                        <a:t> товарных рынках</a:t>
                      </a:r>
                    </a:p>
                    <a:p>
                      <a:pPr algn="ctr"/>
                      <a:r>
                        <a:rPr lang="ru-RU" sz="1200" b="0" baseline="0" dirty="0" smtClean="0"/>
                        <a:t>(кроме рынка лабораторных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исследований для выдачи ВСД)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Присутствие  организаций частной формы собственности</a:t>
                      </a:r>
                      <a:r>
                        <a:rPr lang="ru-RU" sz="1200" baseline="0" dirty="0" smtClean="0"/>
                        <a:t> на </a:t>
                      </a:r>
                      <a:r>
                        <a:rPr lang="ru-RU" sz="1200" b="1" baseline="0" dirty="0" smtClean="0"/>
                        <a:t>40</a:t>
                      </a:r>
                      <a:r>
                        <a:rPr lang="ru-RU" sz="1200" baseline="0" dirty="0" smtClean="0"/>
                        <a:t> товарных рынках</a:t>
                      </a:r>
                    </a:p>
                    <a:p>
                      <a:pPr algn="ctr"/>
                      <a:r>
                        <a:rPr lang="ru-RU" sz="1200" b="0" baseline="0" dirty="0" smtClean="0"/>
                        <a:t>(кроме рынка лабораторных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исследований для выдачи ВСД)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/>
                        <a:t>Присутствие  организаций частной формы собственности</a:t>
                      </a:r>
                      <a:r>
                        <a:rPr lang="ru-RU" sz="1200" baseline="0" smtClean="0"/>
                        <a:t> на </a:t>
                      </a:r>
                      <a:r>
                        <a:rPr lang="ru-RU" sz="1200" b="1" smtClean="0"/>
                        <a:t>41 </a:t>
                      </a:r>
                      <a:r>
                        <a:rPr lang="ru-RU" sz="1200" smtClean="0"/>
                        <a:t>товарном рыноке</a:t>
                      </a:r>
                      <a:endParaRPr lang="ru-RU" sz="12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251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количества нарушений антимонопольного законодательства со стороны органов государственной власти и органов местного самоуправления</a:t>
                      </a:r>
                      <a:endParaRPr lang="ru-RU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baseline="0" dirty="0" smtClean="0"/>
                        <a:t>13</a:t>
                      </a:r>
                      <a:r>
                        <a:rPr lang="ru-RU" sz="1200" baseline="0" dirty="0" smtClean="0"/>
                        <a:t>  нарушений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baseline="0" dirty="0" smtClean="0"/>
                        <a:t>62</a:t>
                      </a:r>
                      <a:r>
                        <a:rPr lang="ru-RU" sz="1200" baseline="0" dirty="0" smtClean="0"/>
                        <a:t> предупреждения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ru-RU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baseline="0" dirty="0" smtClean="0"/>
                        <a:t>14 </a:t>
                      </a:r>
                      <a:r>
                        <a:rPr lang="ru-RU" sz="1200" baseline="0" dirty="0" smtClean="0"/>
                        <a:t> нарушений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baseline="0" dirty="0" smtClean="0"/>
                        <a:t>37</a:t>
                      </a:r>
                      <a:r>
                        <a:rPr lang="ru-RU" sz="1200" baseline="0" dirty="0" smtClean="0"/>
                        <a:t> предупреждения</a:t>
                      </a:r>
                    </a:p>
                    <a:p>
                      <a:endParaRPr lang="ru-RU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/>
                        <a:t>6</a:t>
                      </a:r>
                      <a:r>
                        <a:rPr lang="ru-RU" sz="1200" baseline="0" dirty="0" smtClean="0"/>
                        <a:t> нарушений</a:t>
                      </a:r>
                    </a:p>
                    <a:p>
                      <a:endParaRPr lang="ru-RU" sz="12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0806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к 2020 году доли закупок, участниками которых являются только СМП и СОНКО, а также увеличение отдельными видами юридических лиц объема закупок, участниками которых являются только СМП</a:t>
                      </a:r>
                      <a:endParaRPr lang="ru-RU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закупок, участниками которых являются только СМП и СОНКО</a:t>
                      </a:r>
                      <a:r>
                        <a:rPr lang="ru-RU" sz="12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12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15,48 %</a:t>
                      </a:r>
                      <a:endParaRPr lang="ru-RU" sz="12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закупок, участниками которых являются только СМП и СОНКО</a:t>
                      </a:r>
                      <a:r>
                        <a:rPr lang="ru-RU" sz="12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12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37,77 %</a:t>
                      </a:r>
                      <a:endParaRPr lang="ru-RU" sz="12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3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закупок, участниками которых являются только СМП и СОНКО</a:t>
                      </a:r>
                      <a:r>
                        <a:rPr lang="ru-RU" sz="12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2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37,77 %</a:t>
                      </a:r>
                      <a:endParaRPr lang="ru-RU" sz="12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1907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413920" y="341318"/>
            <a:ext cx="276480" cy="30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57" tIns="37029" rIns="74057" bIns="37029">
            <a:spAutoFit/>
          </a:bodyPr>
          <a:lstStyle/>
          <a:p>
            <a:pPr algn="l">
              <a:spcBef>
                <a:spcPct val="50000"/>
              </a:spcBef>
            </a:pPr>
            <a:endParaRPr lang="ru-RU" sz="1500" dirty="0">
              <a:latin typeface="Times New Roman" pitchFamily="18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39552" y="365787"/>
            <a:ext cx="8229600" cy="5669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Ключевые показатели развития конкуренции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440384" y="1071057"/>
            <a:ext cx="3267520" cy="960107"/>
          </a:xfrm>
          <a:prstGeom prst="roundRect">
            <a:avLst>
              <a:gd name="adj" fmla="val 0"/>
            </a:avLst>
          </a:prstGeom>
          <a:solidFill>
            <a:schemeClr val="accent1">
              <a:alpha val="49000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74057" tIns="37029" rIns="74057" bIns="37029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Ключевые показатели развития конкуренции установлены на 35 товарных рынках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499992" y="1071057"/>
            <a:ext cx="4190408" cy="96010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10000"/>
            </a:schemeClr>
          </a:solidFill>
          <a:ln w="19050" algn="ctr">
            <a:solidFill>
              <a:schemeClr val="accent2"/>
            </a:solidFill>
            <a:round/>
            <a:headEnd/>
            <a:tailEnd/>
          </a:ln>
        </p:spPr>
        <p:txBody>
          <a:bodyPr lIns="74057" tIns="37029" rIns="74057" bIns="37029" anchor="ctr"/>
          <a:lstStyle/>
          <a:p>
            <a:r>
              <a:rPr lang="ru-RU" sz="1600" dirty="0" smtClean="0">
                <a:solidFill>
                  <a:schemeClr val="tx2"/>
                </a:solidFill>
                <a:cs typeface="Arial" pitchFamily="34" charset="0"/>
              </a:rPr>
              <a:t>Постановление Правительства Оренбургской </a:t>
            </a:r>
            <a:r>
              <a:rPr lang="ru-RU" sz="1600" dirty="0">
                <a:solidFill>
                  <a:schemeClr val="tx2"/>
                </a:solidFill>
                <a:cs typeface="Arial" pitchFamily="34" charset="0"/>
              </a:rPr>
              <a:t>области от </a:t>
            </a:r>
            <a:r>
              <a:rPr lang="ru-RU" sz="1600" dirty="0" smtClean="0">
                <a:solidFill>
                  <a:schemeClr val="tx2"/>
                </a:solidFill>
                <a:cs typeface="Arial" pitchFamily="34" charset="0"/>
              </a:rPr>
              <a:t>26.11.2018 </a:t>
            </a:r>
            <a:r>
              <a:rPr lang="ru-RU" sz="1600" dirty="0">
                <a:solidFill>
                  <a:schemeClr val="tx2"/>
                </a:solidFill>
                <a:cs typeface="Arial" pitchFamily="34" charset="0"/>
              </a:rPr>
              <a:t>№ </a:t>
            </a:r>
            <a:r>
              <a:rPr lang="ru-RU" sz="1600" dirty="0" smtClean="0">
                <a:solidFill>
                  <a:schemeClr val="tx2"/>
                </a:solidFill>
                <a:cs typeface="Arial" pitchFamily="34" charset="0"/>
              </a:rPr>
              <a:t>768-п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80862"/>
            <a:ext cx="39332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Рынок услуг розничной торговли лекарственными препаратами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Рынок медицинских услуг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Рынок услуг психолого-педагогического сопровождение детей с ОВЗ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Рынок социальных услуг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 Рынок услуг отдыха и оздоровления детей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Рынок услуг дошкольного образования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Рынок услуг общего образование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Рынок услуг среднего профессионального образования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Рынок услуг высшего образования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Рынок услуг дополнительного образования детей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Рынок племенного животноводства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Рынок семеноводства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Рынок жилищного строительства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Рынок архитектурно-строительного проектирования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Рынок кадастровых и землеустроительных работ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Рынок вылова водных биоресурсов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Рынок переработки водных биоресурсов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Рынок товарной </a:t>
            </a:r>
            <a:r>
              <a:rPr lang="ru-RU" sz="1000" b="1" dirty="0" err="1" smtClean="0">
                <a:solidFill>
                  <a:srgbClr val="C00000"/>
                </a:solidFill>
              </a:rPr>
              <a:t>аквакультуры</a:t>
            </a:r>
            <a:endParaRPr lang="ru-RU" sz="1000" b="1" dirty="0" smtClean="0">
              <a:solidFill>
                <a:srgbClr val="C0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Рынок добычи общераспространенных полезных ископаемых на участках недр местного значения</a:t>
            </a:r>
          </a:p>
          <a:p>
            <a:endParaRPr lang="ru-RU" sz="1000" dirty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3707904" y="1124744"/>
            <a:ext cx="792088" cy="6720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184800" y="2173785"/>
            <a:ext cx="50405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Рынок </a:t>
            </a:r>
            <a:r>
              <a:rPr lang="ru-RU" sz="1000" dirty="0"/>
              <a:t>теплоснабжения (производство тепловой энергии)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Рынок транспортирования ТКО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Рынок благоустройства городской среды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 </a:t>
            </a:r>
            <a:r>
              <a:rPr lang="ru-RU" sz="1000" dirty="0" smtClean="0"/>
              <a:t>Рынок </a:t>
            </a:r>
            <a:r>
              <a:rPr lang="ru-RU" sz="1000" dirty="0"/>
              <a:t>выполнения работ по содержанию общего имущества собственников помещений в многоквартирном доме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Рынок поставки сжиженного газа в баллонах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Рынок купли-продажи электроэнергии (мощности)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Рынок производства электроэнергии (мощности), включая производство электрической энергии в режиме </a:t>
            </a:r>
            <a:r>
              <a:rPr lang="ru-RU" sz="1000" b="1" dirty="0" err="1">
                <a:solidFill>
                  <a:srgbClr val="C00000"/>
                </a:solidFill>
              </a:rPr>
              <a:t>когенерации</a:t>
            </a:r>
            <a:endParaRPr lang="ru-RU" sz="1000" b="1" dirty="0">
              <a:solidFill>
                <a:srgbClr val="C0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Розничные рынки нефтепродуктов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Рынок оказания услуг по перевозке пассажиров автомобильным транспортом по муниципальным маршрутам регулярных перевозок (городской транспорт), за исключением городского наземного электрического транспорта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Рынок оказания услуг по перевозке пассажиров автомобильным транспортом по межмуниципальным маршрутам регулярных перевозок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Рынок оказания услуг по перевозке пассажиров и багажа легковым такси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Рынок легкой промышленности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Рынок обработки древесины и производства изделий из дерева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Рынок производства кирпича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Рынок производства бетона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>
                <a:solidFill>
                  <a:srgbClr val="C00000"/>
                </a:solidFill>
              </a:rPr>
              <a:t>Рынок услуг связи по предоставлению широкополосного доступа к сети «Интернет»</a:t>
            </a:r>
          </a:p>
        </p:txBody>
      </p:sp>
    </p:spTree>
    <p:extLst>
      <p:ext uri="{BB962C8B-B14F-4D97-AF65-F5344CB8AC3E}">
        <p14:creationId xmlns:p14="http://schemas.microsoft.com/office/powerpoint/2010/main" val="12768176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413920" y="341318"/>
            <a:ext cx="276480" cy="30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57" tIns="37029" rIns="74057" bIns="37029">
            <a:spAutoFit/>
          </a:bodyPr>
          <a:lstStyle/>
          <a:p>
            <a:pPr algn="l">
              <a:spcBef>
                <a:spcPct val="50000"/>
              </a:spcBef>
            </a:pPr>
            <a:endParaRPr lang="ru-RU" sz="1500" dirty="0">
              <a:latin typeface="Times New Roman" pitchFamily="18" charset="0"/>
            </a:endParaRPr>
          </a:p>
        </p:txBody>
      </p:sp>
      <p:sp>
        <p:nvSpPr>
          <p:cNvPr id="25" name="Заголовок 14"/>
          <p:cNvSpPr>
            <a:spLocks noGrp="1"/>
          </p:cNvSpPr>
          <p:nvPr>
            <p:ph type="title"/>
          </p:nvPr>
        </p:nvSpPr>
        <p:spPr>
          <a:xfrm>
            <a:off x="539552" y="582120"/>
            <a:ext cx="8229600" cy="5669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Рынок лабораторных исследований для </a:t>
            </a:r>
            <a:r>
              <a:rPr lang="ru-RU" sz="2400" b="1" dirty="0">
                <a:solidFill>
                  <a:schemeClr val="tx2"/>
                </a:solidFill>
              </a:rPr>
              <a:t>ветеринарных сопроводительных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310529"/>
              </p:ext>
            </p:extLst>
          </p:nvPr>
        </p:nvGraphicFramePr>
        <p:xfrm>
          <a:off x="277018" y="1412776"/>
          <a:ext cx="8136903" cy="3535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Наименование показателя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2017г. (факт)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2018 г. (факт)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2020 г. (план)</a:t>
                      </a:r>
                      <a:endParaRPr lang="ru-RU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9448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организаций частной формы собственности в сфере лабораторных</a:t>
                      </a:r>
                      <a:b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исследований для выдачи ветеринарных сопроводительных документов, %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418" y="3525011"/>
            <a:ext cx="3056368" cy="271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3140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4"/>
          <p:cNvSpPr txBox="1">
            <a:spLocks/>
          </p:cNvSpPr>
          <p:nvPr/>
        </p:nvSpPr>
        <p:spPr>
          <a:xfrm>
            <a:off x="539552" y="365787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Внедрение антимонопольного комплаенса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73470"/>
              </p:ext>
            </p:extLst>
          </p:nvPr>
        </p:nvGraphicFramePr>
        <p:xfrm>
          <a:off x="179512" y="1340767"/>
          <a:ext cx="4176464" cy="4571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2169">
                <a:tc gridSpan="3">
                  <a:txBody>
                    <a:bodyPr/>
                    <a:lstStyle/>
                    <a:p>
                      <a:pPr algn="ctr"/>
                      <a:endParaRPr lang="ru-RU" sz="1400" dirty="0" smtClean="0">
                        <a:effectLst/>
                      </a:endParaRP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Информация </a:t>
                      </a:r>
                      <a:r>
                        <a:rPr lang="ru-RU" sz="1400" dirty="0">
                          <a:effectLst/>
                        </a:rPr>
                        <a:t>о нарушениях </a:t>
                      </a:r>
                      <a:r>
                        <a:rPr lang="ru-RU" sz="1400" dirty="0" smtClean="0">
                          <a:effectLst/>
                        </a:rPr>
                        <a:t>ФЗ 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О защите конкуренции» 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</a:rPr>
                        <a:t>№ 135-ФЗ в отношении органов государственной власти и органов местного самоуправления Оренбургской области 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предупреждений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2017 </a:t>
                      </a:r>
                      <a:r>
                        <a:rPr lang="ru-RU" sz="1400" dirty="0" smtClean="0">
                          <a:effectLst/>
                        </a:rPr>
                        <a:t>г.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2018 </a:t>
                      </a:r>
                      <a:r>
                        <a:rPr lang="ru-RU" sz="1400" dirty="0" smtClean="0">
                          <a:effectLst/>
                        </a:rPr>
                        <a:t>г.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5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Calibri"/>
                          <a:cs typeface="Times New Roman"/>
                        </a:rPr>
                        <a:t>ОИВ Оренбургской области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Times New Roman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Times New Roman"/>
                        </a:rPr>
                        <a:t>17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5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+mn-lt"/>
                          <a:cs typeface="Times New Roman"/>
                        </a:rPr>
                        <a:t>ОМС Оренбургской области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Times New Roman"/>
                        </a:rPr>
                        <a:t>37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1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нарушений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cs typeface="Times New Roman"/>
                        </a:rPr>
                        <a:t>ОИВ Оренбургской области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cs typeface="Times New Roman"/>
                        </a:rPr>
                        <a:t>ОМС Оренбургской области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6863083"/>
              </p:ext>
            </p:extLst>
          </p:nvPr>
        </p:nvGraphicFramePr>
        <p:xfrm>
          <a:off x="4572000" y="1220754"/>
          <a:ext cx="4392488" cy="4917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6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4"/>
          <p:cNvSpPr txBox="1">
            <a:spLocks/>
          </p:cNvSpPr>
          <p:nvPr/>
        </p:nvSpPr>
        <p:spPr>
          <a:xfrm>
            <a:off x="509067" y="452669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Закупки у субъектов МСП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0" name="Picture 2" descr="C:\Users\C53F~1\AppData\Local\Temp\bat\портал поставщик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4" y="1412776"/>
            <a:ext cx="410448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28096" y="1009369"/>
            <a:ext cx="3456384" cy="288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АИС «Портал Поставщиков»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06024924"/>
              </p:ext>
            </p:extLst>
          </p:nvPr>
        </p:nvGraphicFramePr>
        <p:xfrm>
          <a:off x="204107" y="1434464"/>
          <a:ext cx="4398850" cy="422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92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4"/>
          <p:cNvSpPr txBox="1">
            <a:spLocks/>
          </p:cNvSpPr>
          <p:nvPr/>
        </p:nvSpPr>
        <p:spPr>
          <a:xfrm>
            <a:off x="539552" y="54868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tx2"/>
                </a:solidFill>
              </a:rPr>
              <a:t>Среднее число участников конкурентных процедур определения поставщиков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27685"/>
              </p:ext>
            </p:extLst>
          </p:nvPr>
        </p:nvGraphicFramePr>
        <p:xfrm>
          <a:off x="395535" y="1412776"/>
          <a:ext cx="8517633" cy="4848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7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товаров, работ, услуг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Общее среднее количество поданных заявок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2017 г.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2018 г.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 </a:t>
                      </a:r>
                      <a:r>
                        <a:rPr lang="ru-RU" sz="1400" dirty="0" smtClean="0">
                          <a:effectLst/>
                        </a:rPr>
                        <a:t> г.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I </a:t>
                      </a:r>
                      <a:r>
                        <a:rPr lang="ru-RU" sz="1400" dirty="0">
                          <a:effectLst/>
                        </a:rPr>
                        <a:t>квартал)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1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число участников конкурентных процедур определения поставщиков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cs typeface="Times New Roman"/>
                        </a:rPr>
                        <a:t>3,1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cs typeface="Times New Roman"/>
                        </a:rPr>
                        <a:t>3,13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Продукты питания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2,7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4,23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4,4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Лекарственные препараты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3,05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1,52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1,41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Медицинское оборудование и изделия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2,3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2,35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2,6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Строительство и ремонт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(кроме автодорог)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5,02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4,45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7,57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3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Строительство и ремонт  автодорог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3,3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3,22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5,5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9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4"/>
          <p:cNvSpPr txBox="1">
            <a:spLocks/>
          </p:cNvSpPr>
          <p:nvPr/>
        </p:nvSpPr>
        <p:spPr>
          <a:xfrm>
            <a:off x="546051" y="47667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Стандарт развития конкуренции в субъектах РФ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734B-72FE-41BB-A4B0-2F12416C02B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43608"/>
            <a:ext cx="3911327" cy="54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384376" cy="247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7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1187</Words>
  <Application>Microsoft Office PowerPoint</Application>
  <PresentationFormat>Экран (4:3)</PresentationFormat>
  <Paragraphs>229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Century Gothic</vt:lpstr>
      <vt:lpstr>Times New Roman</vt:lpstr>
      <vt:lpstr>Wingdings</vt:lpstr>
      <vt:lpstr>1_Тема Office</vt:lpstr>
      <vt:lpstr>Презентация PowerPoint</vt:lpstr>
      <vt:lpstr>Презентация PowerPoint</vt:lpstr>
      <vt:lpstr>Показатели Национального плана</vt:lpstr>
      <vt:lpstr>Ключевые показатели развития конкуренции</vt:lpstr>
      <vt:lpstr>Рынок лабораторных исследований для ветеринарных сопроводительных документов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Достижение целевых показателей</vt:lpstr>
      <vt:lpstr>Системные мероприятия</vt:lpstr>
      <vt:lpstr>Мониторинг состояния и развития конкурентной среды</vt:lpstr>
      <vt:lpstr>Национальные проекты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заставка</dc:title>
  <dc:creator>ZDOROVA</dc:creator>
  <cp:lastModifiedBy>Пользователь Windows</cp:lastModifiedBy>
  <cp:revision>313</cp:revision>
  <cp:lastPrinted>2015-11-10T15:02:15Z</cp:lastPrinted>
  <dcterms:created xsi:type="dcterms:W3CDTF">2013-02-19T14:10:54Z</dcterms:created>
  <dcterms:modified xsi:type="dcterms:W3CDTF">2019-05-23T03:45:31Z</dcterms:modified>
</cp:coreProperties>
</file>