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9144000" cy="5143500"/>
  <p:defaultTextStyle>
    <a:defPPr>
      <a:defRPr lang="ru-RU"/>
    </a:defPPr>
    <a:lvl1pPr marL="0" algn="l" defTabSz="685800">
      <a:defRPr sz="14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14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14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14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14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14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14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14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14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b="0"/>
              <a:t>Достижение установленных целевых значений «дорожной карты» по развитию конкуренции, %</a:t>
            </a:r>
            <a:endParaRPr lang="ru-RU"/>
          </a:p>
        </c:rich>
      </c:tx>
      <c:layout>
        <c:manualLayout>
          <c:xMode val="edge"/>
          <c:yMode val="edge"/>
          <c:x val="0.1077185841259177"/>
          <c:y val="2.612480663528947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76200"/>
          </c:spPr>
          <c:marker>
            <c:symbol val="diamond"/>
            <c:size val="12"/>
            <c:spPr>
              <a:solidFill>
                <a:schemeClr val="accent2">
                  <a:lumMod val="75000"/>
                </a:schemeClr>
              </a:solidFill>
            </c:spPr>
          </c:marker>
          <c:dLbls>
            <c:dLbl>
              <c:idx val="0"/>
              <c:layout>
                <c:manualLayout>
                  <c:x val="-4.5637208019691212E-2"/>
                  <c:y val="5.2249613270578872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</a:rPr>
                      <a:t>81,5%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C5-427E-85D8-4838E4A96539}"/>
                </c:ext>
              </c:extLst>
            </c:dLbl>
            <c:dLbl>
              <c:idx val="1"/>
              <c:layout>
                <c:manualLayout>
                  <c:x val="-4.2256674092306643E-2"/>
                  <c:y val="-6.7178074205030067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</a:rPr>
                      <a:t>90,0%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C5-427E-85D8-4838E4A96539}"/>
                </c:ext>
              </c:extLst>
            </c:dLbl>
            <c:dLbl>
              <c:idx val="2"/>
              <c:layout>
                <c:manualLayout>
                  <c:x val="-4.2256674092306677E-2"/>
                  <c:y val="-5.5981728504191725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</a:rPr>
                      <a:t>100,0%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C5-427E-85D8-4838E4A96539}"/>
                </c:ext>
              </c:extLst>
            </c:dLbl>
            <c:dLbl>
              <c:idx val="3"/>
              <c:layout>
                <c:manualLayout>
                  <c:x val="-3.7185873201229874E-2"/>
                  <c:y val="-6.3445958971417291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</a:rPr>
                      <a:t>97,6%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C5-427E-85D8-4838E4A96539}"/>
                </c:ext>
              </c:extLst>
            </c:dLbl>
            <c:dLbl>
              <c:idx val="4"/>
              <c:layout>
                <c:manualLayout>
                  <c:x val="-4.9017741947075623E-2"/>
                  <c:y val="-5.5981728504191725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</a:rPr>
                      <a:t>100,0%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C5-427E-85D8-4838E4A965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Лист2!$B$129:$F$129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 </c:v>
                </c:pt>
                <c:pt idx="4">
                  <c:v>2021 год</c:v>
                </c:pt>
              </c:strCache>
            </c:strRef>
          </c:cat>
          <c:val>
            <c:numRef>
              <c:f>Лист2!$B$130:$F$130</c:f>
              <c:numCache>
                <c:formatCode>General</c:formatCode>
                <c:ptCount val="5"/>
                <c:pt idx="0">
                  <c:v>81.47</c:v>
                </c:pt>
                <c:pt idx="1">
                  <c:v>90</c:v>
                </c:pt>
                <c:pt idx="2">
                  <c:v>100</c:v>
                </c:pt>
                <c:pt idx="3">
                  <c:v>97.6</c:v>
                </c:pt>
                <c:pt idx="4" formatCode="0.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C5-427E-85D8-4838E4A965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123968"/>
        <c:axId val="37125504"/>
      </c:lineChart>
      <c:catAx>
        <c:axId val="37123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7125504"/>
        <c:crosses val="autoZero"/>
        <c:auto val="1"/>
        <c:lblAlgn val="ctr"/>
        <c:lblOffset val="100"/>
        <c:noMultiLvlLbl val="0"/>
      </c:catAx>
      <c:valAx>
        <c:axId val="37125504"/>
        <c:scaling>
          <c:orientation val="minMax"/>
          <c:min val="50"/>
        </c:scaling>
        <c:delete val="1"/>
        <c:axPos val="l"/>
        <c:numFmt formatCode="General" sourceLinked="1"/>
        <c:majorTickMark val="none"/>
        <c:minorTickMark val="none"/>
        <c:tickLblPos val="nextTo"/>
        <c:crossAx val="37123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Лист1!$C$196</c:f>
              <c:strCache>
                <c:ptCount val="1"/>
                <c:pt idx="0">
                  <c:v>2020г.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228134016889831E-3"/>
                  <c:y val="1.44350496645271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BA-4715-8F27-BC0B6E7AF8F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27,3%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BA-4715-8F27-BC0B6E7AF8F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BA-4715-8F27-BC0B6E7AF8F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BA-4715-8F27-BC0B6E7AF8F5}"/>
                </c:ext>
              </c:extLst>
            </c:dLbl>
            <c:dLbl>
              <c:idx val="4"/>
              <c:layout>
                <c:manualLayout>
                  <c:x val="6.8456268033779662E-3"/>
                  <c:y val="1.44350496645271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BA-4715-8F27-BC0B6E7AF8F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16,4%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BA-4715-8F27-BC0B6E7AF8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Лист1!$B$197:$B$202</c:f>
              <c:strCache>
                <c:ptCount val="6"/>
                <c:pt idx="0">
                  <c:v>Конкуренция отсутствует</c:v>
                </c:pt>
                <c:pt idx="1">
                  <c:v>слабая конкуренция</c:v>
                </c:pt>
                <c:pt idx="2">
                  <c:v>умеренная конкуренция</c:v>
                </c:pt>
                <c:pt idx="3">
                  <c:v>высокая конкуренция</c:v>
                </c:pt>
                <c:pt idx="4">
                  <c:v>очень высокая конкуренция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Лист1!$C$197:$C$202</c:f>
              <c:numCache>
                <c:formatCode>General</c:formatCode>
                <c:ptCount val="6"/>
                <c:pt idx="0">
                  <c:v>10.6</c:v>
                </c:pt>
                <c:pt idx="1">
                  <c:v>27.3</c:v>
                </c:pt>
                <c:pt idx="2">
                  <c:v>26.7</c:v>
                </c:pt>
                <c:pt idx="3">
                  <c:v>12</c:v>
                </c:pt>
                <c:pt idx="4">
                  <c:v>7</c:v>
                </c:pt>
                <c:pt idx="5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BA-4715-8F27-BC0B6E7AF8F5}"/>
            </c:ext>
          </c:extLst>
        </c:ser>
        <c:ser>
          <c:idx val="1"/>
          <c:order val="1"/>
          <c:tx>
            <c:strRef>
              <c:f>Лист1!$D$196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7114067008444916E-3"/>
                  <c:y val="-7.21752483226358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BA-4715-8F27-BC0B6E7AF8F5}"/>
                </c:ext>
              </c:extLst>
            </c:dLbl>
            <c:dLbl>
              <c:idx val="1"/>
              <c:layout>
                <c:manualLayout>
                  <c:x val="1.7114067008444916E-3"/>
                  <c:y val="-1.44350496645271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BA-4715-8F27-BC0B6E7AF8F5}"/>
                </c:ext>
              </c:extLst>
            </c:dLbl>
            <c:dLbl>
              <c:idx val="2"/>
              <c:layout>
                <c:manualLayout>
                  <c:x val="8.5570335042224575E-3"/>
                  <c:y val="-1.80438120806589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BA-4715-8F27-BC0B6E7AF8F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BA-4715-8F27-BC0B6E7AF8F5}"/>
                </c:ext>
              </c:extLst>
            </c:dLbl>
            <c:dLbl>
              <c:idx val="4"/>
              <c:layout>
                <c:manualLayout>
                  <c:x val="-1.7114067008444916E-3"/>
                  <c:y val="-7.21752483226358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BA-4715-8F27-BC0B6E7AF8F5}"/>
                </c:ext>
              </c:extLst>
            </c:dLbl>
            <c:dLbl>
              <c:idx val="5"/>
              <c:layout>
                <c:manualLayout>
                  <c:x val="0"/>
                  <c:y val="-1.08262872483953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BBA-4715-8F27-BC0B6E7AF8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Лист1!$B$197:$B$202</c:f>
              <c:strCache>
                <c:ptCount val="6"/>
                <c:pt idx="0">
                  <c:v>Конкуренция отсутствует</c:v>
                </c:pt>
                <c:pt idx="1">
                  <c:v>слабая конкуренция</c:v>
                </c:pt>
                <c:pt idx="2">
                  <c:v>умеренная конкуренция</c:v>
                </c:pt>
                <c:pt idx="3">
                  <c:v>высокая конкуренция</c:v>
                </c:pt>
                <c:pt idx="4">
                  <c:v>очень высокая конкуренция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Лист1!$D$197:$D$202</c:f>
              <c:numCache>
                <c:formatCode>General</c:formatCode>
                <c:ptCount val="6"/>
                <c:pt idx="0">
                  <c:v>12.7</c:v>
                </c:pt>
                <c:pt idx="1">
                  <c:v>20.7</c:v>
                </c:pt>
                <c:pt idx="2">
                  <c:v>21.3</c:v>
                </c:pt>
                <c:pt idx="3">
                  <c:v>20.3</c:v>
                </c:pt>
                <c:pt idx="4">
                  <c:v>7.5</c:v>
                </c:pt>
                <c:pt idx="5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BBA-4715-8F27-BC0B6E7AF8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320960"/>
        <c:axId val="37322752"/>
      </c:barChart>
      <c:catAx>
        <c:axId val="373209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/>
                <a:cs typeface="Times New Roman"/>
              </a:defRPr>
            </a:pPr>
            <a:endParaRPr lang="ru-RU"/>
          </a:p>
        </c:txPr>
        <c:crossAx val="37322752"/>
        <c:crosses val="autoZero"/>
        <c:auto val="1"/>
        <c:lblAlgn val="ctr"/>
        <c:lblOffset val="100"/>
        <c:noMultiLvlLbl val="0"/>
      </c:catAx>
      <c:valAx>
        <c:axId val="37322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7320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0924194655128643"/>
          <c:y val="2.1652574496790759E-2"/>
          <c:w val="0.1746704800940492"/>
          <c:h val="6.9133374175809809E-2"/>
        </c:manualLayout>
      </c:layout>
      <c:overlay val="0"/>
      <c:txPr>
        <a:bodyPr/>
        <a:lstStyle/>
        <a:p>
          <a:pPr>
            <a:defRPr sz="1200"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0255767910008E-2"/>
          <c:y val="0.12187926350035566"/>
          <c:w val="0.50676894611775125"/>
          <c:h val="0.7672966708963771"/>
        </c:manualLayout>
      </c:layout>
      <c:doughnut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A6F-47D3-B9F2-F9F0258F7E93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8A6F-47D3-B9F2-F9F0258F7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Лист1!$B$2:$B$6</c:f>
              <c:strCache>
                <c:ptCount val="5"/>
                <c:pt idx="0">
                  <c:v>Нет конкурентов</c:v>
                </c:pt>
                <c:pt idx="1">
                  <c:v>От 1 до 3 конкурентов</c:v>
                </c:pt>
                <c:pt idx="2">
                  <c:v>От 4 до 10 конкурентов</c:v>
                </c:pt>
                <c:pt idx="3">
                  <c:v>10 и более конкурентов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</c:v>
                </c:pt>
                <c:pt idx="1">
                  <c:v>37</c:v>
                </c:pt>
                <c:pt idx="2">
                  <c:v>24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6F-47D3-B9F2-F9F0258F7E9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876823447484571"/>
          <c:y val="0.221306786158635"/>
          <c:w val="0.39605555556748495"/>
          <c:h val="0.594571787025638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D37-4652-B8A7-048D8C4ECE98}"/>
              </c:ext>
            </c:extLst>
          </c:dPt>
          <c:dLbls>
            <c:dLbl>
              <c:idx val="2"/>
              <c:layout>
                <c:manualLayout>
                  <c:x val="2.7777777777777776E-2"/>
                  <c:y val="9.2592592592592587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13657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37-4652-B8A7-048D8C4ECE98}"/>
                </c:ext>
              </c:extLst>
            </c:dLbl>
            <c:dLbl>
              <c:idx val="3"/>
              <c:layout>
                <c:manualLayout>
                  <c:x val="-2.7777777777777779E-3"/>
                  <c:y val="-0.11574074074074074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13657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37-4652-B8A7-048D8C4EC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Лист1!$B$11:$B$16</c:f>
              <c:strCache>
                <c:ptCount val="6"/>
                <c:pt idx="0">
                  <c:v>Увеличилось на 1-3 конкурента </c:v>
                </c:pt>
                <c:pt idx="1">
                  <c:v>Увеличилось более чем на 4 конкурента </c:v>
                </c:pt>
                <c:pt idx="2">
                  <c:v>Сократилось на 1-3 конкурента </c:v>
                </c:pt>
                <c:pt idx="3">
                  <c:v>Сократилось более чем на 4 конкурента </c:v>
                </c:pt>
                <c:pt idx="4">
                  <c:v>Не зименилось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Лист1!$C$11:$C$16</c:f>
              <c:numCache>
                <c:formatCode>General</c:formatCode>
                <c:ptCount val="6"/>
                <c:pt idx="0">
                  <c:v>26.2</c:v>
                </c:pt>
                <c:pt idx="1">
                  <c:v>21.1</c:v>
                </c:pt>
                <c:pt idx="2">
                  <c:v>2.5</c:v>
                </c:pt>
                <c:pt idx="3">
                  <c:v>0.7</c:v>
                </c:pt>
                <c:pt idx="4">
                  <c:v>29.2</c:v>
                </c:pt>
                <c:pt idx="5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7-4652-B8A7-048D8C4ECE9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492366579177601"/>
          <c:y val="0.1463918051910178"/>
          <c:w val="0.37785411198600177"/>
          <c:h val="0.7812904636920384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98497302386213"/>
          <c:y val="4.1629745594461302E-2"/>
          <c:w val="0.48596689402970272"/>
          <c:h val="0.8718363856974353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2284224801248522E-6"/>
                  <c:y val="-3.990833025117423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0,4%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85-4EFE-9680-8EAB09F46A75}"/>
                </c:ext>
              </c:extLst>
            </c:dLbl>
            <c:dLbl>
              <c:idx val="1"/>
              <c:layout>
                <c:manualLayout>
                  <c:x val="2.1647420306041117E-2"/>
                  <c:y val="3.990833025117423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85-4EFE-9680-8EAB09F46A75}"/>
                </c:ext>
              </c:extLst>
            </c:dLbl>
            <c:dLbl>
              <c:idx val="2"/>
              <c:layout>
                <c:manualLayout>
                  <c:x val="1.0830395420460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1,7%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85-4EFE-9680-8EAB09F46A75}"/>
                </c:ext>
              </c:extLst>
            </c:dLbl>
            <c:dLbl>
              <c:idx val="3"/>
              <c:layout>
                <c:manualLayout>
                  <c:x val="7.5019187372972335E-3"/>
                  <c:y val="-7.3164426925449547E-1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1,9%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85-4EFE-9680-8EAB09F46A75}"/>
                </c:ext>
              </c:extLst>
            </c:dLbl>
            <c:dLbl>
              <c:idx val="4"/>
              <c:layout>
                <c:manualLayout>
                  <c:x val="7.505326912854977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2,5%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85-4EFE-9680-8EAB09F46A75}"/>
                </c:ext>
              </c:extLst>
            </c:dLbl>
            <c:dLbl>
              <c:idx val="5"/>
              <c:layout>
                <c:manualLayout>
                  <c:x val="8.339281255100035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2,8%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85-4EFE-9680-8EAB09F46A75}"/>
                </c:ext>
              </c:extLst>
            </c:dLbl>
            <c:dLbl>
              <c:idx val="6"/>
              <c:layout>
                <c:manualLayout>
                  <c:x val="6.676747001297133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3,2%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85-4EFE-9680-8EAB09F46A75}"/>
                </c:ext>
              </c:extLst>
            </c:dLbl>
            <c:dLbl>
              <c:idx val="7"/>
              <c:layout>
                <c:manualLayout>
                  <c:x val="8.5728723644813915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4,5%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85-4EFE-9680-8EAB09F46A75}"/>
                </c:ext>
              </c:extLst>
            </c:dLbl>
            <c:dLbl>
              <c:idx val="8"/>
              <c:layout>
                <c:manualLayout>
                  <c:x val="1.83123894391126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9,4%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85-4EFE-9680-8EAB09F46A75}"/>
                </c:ext>
              </c:extLst>
            </c:dLbl>
            <c:dLbl>
              <c:idx val="9"/>
              <c:layout>
                <c:manualLayout>
                  <c:x val="1.588183593173948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17,2%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85-4EFE-9680-8EAB09F46A75}"/>
                </c:ext>
              </c:extLst>
            </c:dLbl>
            <c:dLbl>
              <c:idx val="10"/>
              <c:layout>
                <c:manualLayout>
                  <c:x val="-7.6579083109016394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24,8%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85-4EFE-9680-8EAB09F46A75}"/>
                </c:ext>
              </c:extLst>
            </c:dLbl>
            <c:dLbl>
              <c:idx val="11"/>
              <c:layout>
                <c:manualLayout>
                  <c:x val="8.989718451928012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29,4%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85-4EFE-9680-8EAB09F46A75}"/>
                </c:ext>
              </c:extLst>
            </c:dLbl>
            <c:dLbl>
              <c:idx val="12"/>
              <c:layout>
                <c:manualLayout>
                  <c:x val="-7.6579083109004186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50,4%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985-4EFE-9680-8EAB09F46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Лист1!$B$22:$B$34</c:f>
              <c:strCache>
                <c:ptCount val="13"/>
                <c:pt idx="0">
                  <c:v>Другое </c:v>
                </c:pt>
                <c:pt idx="1">
                  <c:v>Силовое давление со стороны правоохранительных органов (угрозы, вымогательства и т.д.)</c:v>
                </c:pt>
                <c:pt idx="2">
                  <c:v>Ограничение органами власти инициатив по организации совместной деятельности малых предприятий (например, в части создания совместных предприятий, кооперативов и др.)</c:v>
                </c:pt>
                <c:pt idx="3">
                  <c:v>Иные действия/давление со стороны органов власти, препятствующие ведению бизнеса на рынке или входу на рынок новых участников</c:v>
                </c:pt>
                <c:pt idx="4">
                  <c:v>Ограничение/сложность доступа к поставкам товаров, оказанию услуг и выполнению работ в рамках государственных закупок</c:v>
                </c:pt>
                <c:pt idx="5">
                  <c:v>Ограничение/сложность доступа к закупкам компаний с государственным участием и субъектов естественных монополий</c:v>
                </c:pt>
                <c:pt idx="6">
                  <c:v>Коррупция (включая взятки, дискриминацию и предоставление преференций отдельным участникам на заведомо неравных условиях)</c:v>
                </c:pt>
                <c:pt idx="7">
                  <c:v>Необходимость установления партнерских отношений с органами власти</c:v>
                </c:pt>
                <c:pt idx="8">
                  <c:v>Сложность получения доступа к земельным участкам</c:v>
                </c:pt>
                <c:pt idx="9">
                  <c:v>Сложность/затянутость процедуры получения лицензий</c:v>
                </c:pt>
                <c:pt idx="10">
                  <c:v>Нестабильность российского законодательства, регулирующего предпринимательскую деятельность</c:v>
                </c:pt>
                <c:pt idx="11">
                  <c:v>Нет ограничений</c:v>
                </c:pt>
                <c:pt idx="12">
                  <c:v>Высокие налоги</c:v>
                </c:pt>
              </c:strCache>
            </c:strRef>
          </c:cat>
          <c:val>
            <c:numRef>
              <c:f>Лист1!$C$22:$C$34</c:f>
              <c:numCache>
                <c:formatCode>General</c:formatCode>
                <c:ptCount val="13"/>
                <c:pt idx="0">
                  <c:v>0.4</c:v>
                </c:pt>
                <c:pt idx="1">
                  <c:v>1</c:v>
                </c:pt>
                <c:pt idx="2">
                  <c:v>1.7</c:v>
                </c:pt>
                <c:pt idx="3">
                  <c:v>1.9</c:v>
                </c:pt>
                <c:pt idx="4">
                  <c:v>2.5</c:v>
                </c:pt>
                <c:pt idx="5">
                  <c:v>2.8</c:v>
                </c:pt>
                <c:pt idx="6">
                  <c:v>3.2</c:v>
                </c:pt>
                <c:pt idx="7">
                  <c:v>4.5</c:v>
                </c:pt>
                <c:pt idx="8">
                  <c:v>9.4</c:v>
                </c:pt>
                <c:pt idx="9">
                  <c:v>17.2</c:v>
                </c:pt>
                <c:pt idx="10">
                  <c:v>24.8</c:v>
                </c:pt>
                <c:pt idx="11">
                  <c:v>29.4</c:v>
                </c:pt>
                <c:pt idx="12">
                  <c:v>50.4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85-4EFE-9680-8EAB09F46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8623872"/>
        <c:axId val="38637952"/>
      </c:barChart>
      <c:catAx>
        <c:axId val="386238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8637952"/>
        <c:crosses val="autoZero"/>
        <c:auto val="1"/>
        <c:lblAlgn val="ctr"/>
        <c:lblOffset val="100"/>
        <c:noMultiLvlLbl val="0"/>
      </c:catAx>
      <c:valAx>
        <c:axId val="3863795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3862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Лист1!$C$245</c:f>
              <c:strCache>
                <c:ptCount val="1"/>
                <c:pt idx="0">
                  <c:v>2020г.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/>
                      <a:t>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4B-455A-BF24-5AC9E33BB65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/>
                      <a:t>9,4%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4B-455A-BF24-5AC9E33BB6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/>
                      <a:t>17,6%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4B-455A-BF24-5AC9E33BB65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1"/>
                      <a:t>46,4%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4B-455A-BF24-5AC9E33BB65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b="1"/>
                      <a:t>22,6%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4B-455A-BF24-5AC9E33BB6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Лист1!$B$246:$B$250</c:f>
              <c:strCache>
                <c:ptCount val="5"/>
                <c:pt idx="0">
                  <c:v>Есть непреодолимые
административные барьеры</c:v>
                </c:pt>
                <c:pt idx="1">
                  <c:v>Есть барьеры, преодолимые при
осуществлении значительных затрат</c:v>
                </c:pt>
                <c:pt idx="2">
                  <c:v>Административные барьеры есть, но
они преодолимы без существенных
затрат</c:v>
                </c:pt>
                <c:pt idx="3">
                  <c:v>Нет административных барьеров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Лист1!$C$246:$C$250</c:f>
              <c:numCache>
                <c:formatCode>General</c:formatCode>
                <c:ptCount val="5"/>
                <c:pt idx="0">
                  <c:v>4</c:v>
                </c:pt>
                <c:pt idx="1">
                  <c:v>9.4</c:v>
                </c:pt>
                <c:pt idx="2">
                  <c:v>17.600000000000001</c:v>
                </c:pt>
                <c:pt idx="3">
                  <c:v>46.4</c:v>
                </c:pt>
                <c:pt idx="4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4B-455A-BF24-5AC9E33BB65B}"/>
            </c:ext>
          </c:extLst>
        </c:ser>
        <c:ser>
          <c:idx val="1"/>
          <c:order val="1"/>
          <c:tx>
            <c:strRef>
              <c:f>Лист1!$D$245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/>
                      <a:t>5,3%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4B-455A-BF24-5AC9E33BB65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/>
                      <a:t>9,3%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4B-455A-BF24-5AC9E33BB65B}"/>
                </c:ext>
              </c:extLst>
            </c:dLbl>
            <c:dLbl>
              <c:idx val="2"/>
              <c:layout>
                <c:manualLayout>
                  <c:x val="6.903738510303693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21,2%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4B-455A-BF24-5AC9E33BB65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1"/>
                      <a:t>41,4%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4B-455A-BF24-5AC9E33BB65B}"/>
                </c:ext>
              </c:extLst>
            </c:dLbl>
            <c:dLbl>
              <c:idx val="4"/>
              <c:layout>
                <c:manualLayout>
                  <c:x val="1.035560776545554E-2"/>
                  <c:y val="3.8557759250055829E-1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22,9%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4B-455A-BF24-5AC9E33BB6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Лист1!$B$246:$B$250</c:f>
              <c:strCache>
                <c:ptCount val="5"/>
                <c:pt idx="0">
                  <c:v>Есть непреодолимые
административные барьеры</c:v>
                </c:pt>
                <c:pt idx="1">
                  <c:v>Есть барьеры, преодолимые при
осуществлении значительных затрат</c:v>
                </c:pt>
                <c:pt idx="2">
                  <c:v>Административные барьеры есть, но
они преодолимы без существенных
затрат</c:v>
                </c:pt>
                <c:pt idx="3">
                  <c:v>Нет административных барьеров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Лист1!$D$246:$D$250</c:f>
              <c:numCache>
                <c:formatCode>General</c:formatCode>
                <c:ptCount val="5"/>
                <c:pt idx="0">
                  <c:v>5.3</c:v>
                </c:pt>
                <c:pt idx="1">
                  <c:v>9.3000000000000007</c:v>
                </c:pt>
                <c:pt idx="2">
                  <c:v>21.2</c:v>
                </c:pt>
                <c:pt idx="3">
                  <c:v>41.4</c:v>
                </c:pt>
                <c:pt idx="4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F4B-455A-BF24-5AC9E33BB6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8738176"/>
        <c:axId val="38772736"/>
      </c:barChart>
      <c:catAx>
        <c:axId val="38738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latin typeface="Times New Roman"/>
                <a:cs typeface="Times New Roman"/>
              </a:defRPr>
            </a:pPr>
            <a:endParaRPr lang="ru-RU"/>
          </a:p>
        </c:txPr>
        <c:crossAx val="38772736"/>
        <c:crosses val="autoZero"/>
        <c:auto val="1"/>
        <c:lblAlgn val="ctr"/>
        <c:lblOffset val="100"/>
        <c:noMultiLvlLbl val="0"/>
      </c:catAx>
      <c:valAx>
        <c:axId val="38772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873817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Лист1!$C$296</c:f>
              <c:strCache>
                <c:ptCount val="1"/>
                <c:pt idx="0">
                  <c:v>2020г.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836935655759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6E-480D-9F67-7FB1EAB947E9}"/>
                </c:ext>
              </c:extLst>
            </c:dLbl>
            <c:dLbl>
              <c:idx val="1"/>
              <c:layout>
                <c:manualLayout>
                  <c:x val="0"/>
                  <c:y val="-1.469548524607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6E-480D-9F67-7FB1EAB947E9}"/>
                </c:ext>
              </c:extLst>
            </c:dLbl>
            <c:dLbl>
              <c:idx val="4"/>
              <c:layout>
                <c:manualLayout>
                  <c:x val="0"/>
                  <c:y val="-1.469548524607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6E-480D-9F67-7FB1EAB94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Лист1!$B$297:$B$301</c:f>
              <c:strCache>
                <c:ptCount val="5"/>
                <c:pt idx="0">
                  <c:v>Да, не удалось отстоять свои права</c:v>
                </c:pt>
                <c:pt idx="1">
                  <c:v>Да, частично удалось отстоять свои
права</c:v>
                </c:pt>
                <c:pt idx="2">
                  <c:v>Да, полностью удалось отстоять свои
права</c:v>
                </c:pt>
                <c:pt idx="3">
                  <c:v>Да, вопрос завис на рассмотрении</c:v>
                </c:pt>
                <c:pt idx="4">
                  <c:v>нет</c:v>
                </c:pt>
              </c:strCache>
            </c:strRef>
          </c:cat>
          <c:val>
            <c:numRef>
              <c:f>Лист1!$C$297:$C$301</c:f>
              <c:numCache>
                <c:formatCode>0.0%</c:formatCode>
                <c:ptCount val="5"/>
                <c:pt idx="0">
                  <c:v>2.8000000000000001E-2</c:v>
                </c:pt>
                <c:pt idx="1">
                  <c:v>3.7999999999999999E-2</c:v>
                </c:pt>
                <c:pt idx="2">
                  <c:v>3.1000000000000052E-2</c:v>
                </c:pt>
                <c:pt idx="3">
                  <c:v>2.4E-2</c:v>
                </c:pt>
                <c:pt idx="4">
                  <c:v>0.87900000000000311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6E-480D-9F67-7FB1EAB947E9}"/>
            </c:ext>
          </c:extLst>
        </c:ser>
        <c:ser>
          <c:idx val="1"/>
          <c:order val="1"/>
          <c:tx>
            <c:strRef>
              <c:f>Лист1!$D$296</c:f>
              <c:strCache>
                <c:ptCount val="1"/>
                <c:pt idx="0">
                  <c:v>2021г.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F6E-480D-9F67-7FB1EAB947E9}"/>
              </c:ext>
            </c:extLst>
          </c:dPt>
          <c:dLbls>
            <c:dLbl>
              <c:idx val="2"/>
              <c:layout>
                <c:manualLayout>
                  <c:x val="6.4493245139681551E-17"/>
                  <c:y val="-1.469548524607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6E-480D-9F67-7FB1EAB947E9}"/>
                </c:ext>
              </c:extLst>
            </c:dLbl>
            <c:dLbl>
              <c:idx val="3"/>
              <c:layout>
                <c:manualLayout>
                  <c:x val="-1.7589270046678045E-3"/>
                  <c:y val="-2.5717099180639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6E-480D-9F67-7FB1EAB947E9}"/>
                </c:ext>
              </c:extLst>
            </c:dLbl>
            <c:dLbl>
              <c:idx val="4"/>
              <c:layout>
                <c:manualLayout>
                  <c:x val="1.1111111111111221E-2"/>
                  <c:y val="-4.6332035063500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6E-480D-9F67-7FB1EAB94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Лист1!$B$297:$B$301</c:f>
              <c:strCache>
                <c:ptCount val="5"/>
                <c:pt idx="0">
                  <c:v>Да, не удалось отстоять свои права</c:v>
                </c:pt>
                <c:pt idx="1">
                  <c:v>Да, частично удалось отстоять свои
права</c:v>
                </c:pt>
                <c:pt idx="2">
                  <c:v>Да, полностью удалось отстоять свои
права</c:v>
                </c:pt>
                <c:pt idx="3">
                  <c:v>Да, вопрос завис на рассмотрении</c:v>
                </c:pt>
                <c:pt idx="4">
                  <c:v>нет</c:v>
                </c:pt>
              </c:strCache>
            </c:strRef>
          </c:cat>
          <c:val>
            <c:numRef>
              <c:f>Лист1!$D$297:$D$301</c:f>
              <c:numCache>
                <c:formatCode>0.0%</c:formatCode>
                <c:ptCount val="5"/>
                <c:pt idx="0">
                  <c:v>2.5999999999999999E-2</c:v>
                </c:pt>
                <c:pt idx="1">
                  <c:v>3.4000000000000002E-2</c:v>
                </c:pt>
                <c:pt idx="2">
                  <c:v>6.7000000000000004E-2</c:v>
                </c:pt>
                <c:pt idx="3">
                  <c:v>2.8000000000000001E-2</c:v>
                </c:pt>
                <c:pt idx="4">
                  <c:v>0.84600000000000064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6E-480D-9F67-7FB1EAB947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556672"/>
        <c:axId val="48595328"/>
      </c:barChart>
      <c:catAx>
        <c:axId val="48556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/>
                <a:cs typeface="Times New Roman"/>
              </a:defRPr>
            </a:pPr>
            <a:endParaRPr lang="ru-RU"/>
          </a:p>
        </c:txPr>
        <c:crossAx val="48595328"/>
        <c:crosses val="autoZero"/>
        <c:auto val="1"/>
        <c:lblAlgn val="ctr"/>
        <c:lblOffset val="100"/>
        <c:noMultiLvlLbl val="0"/>
      </c:catAx>
      <c:valAx>
        <c:axId val="48595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48556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686196065515735"/>
          <c:y val="6.6129683607359782E-2"/>
          <c:w val="0.16979393269902085"/>
          <c:h val="6.6343173137115824E-2"/>
        </c:manualLayout>
      </c:layout>
      <c:overlay val="0"/>
      <c:txPr>
        <a:bodyPr/>
        <a:lstStyle/>
        <a:p>
          <a:pPr>
            <a:defRPr sz="1100"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95512862916811"/>
          <c:y val="2.6951966168023738E-2"/>
          <c:w val="0.33005625957029217"/>
          <c:h val="0.886546770426748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Лист1!$C$36</c:f>
              <c:strCache>
                <c:ptCount val="1"/>
                <c:pt idx="0">
                  <c:v>Удовлетворенность потребителей качеством товаров, работ и услуг на рынках Оренбургской области и состоянием ценовой конкуренции, процентов</c:v>
                </c:pt>
              </c:strCache>
            </c:strRef>
          </c:tx>
          <c:invertIfNegative val="0"/>
          <c:cat>
            <c:strRef>
              <c:f>Лист1!$B$37:$B$73</c:f>
              <c:strCache>
                <c:ptCount val="37"/>
                <c:pt idx="0">
                  <c:v>Рынок вылова водных биоресурсов</c:v>
                </c:pt>
                <c:pt idx="1">
                  <c:v>Рынок выращивания и хранения овощей</c:v>
                </c:pt>
                <c:pt idx="2">
                  <c:v>Рынок переработки водных биоресурсов</c:v>
                </c:pt>
                <c:pt idx="3">
                  <c:v>Рынок племенного животноводства</c:v>
                </c:pt>
                <c:pt idx="4">
                  <c:v>Рынок семеноводства</c:v>
                </c:pt>
                <c:pt idx="5">
                  <c:v>Рынок товарной аквакультуры</c:v>
                </c:pt>
                <c:pt idx="6">
                  <c:v>Рынок информационных технологий</c:v>
                </c:pt>
                <c:pt idx="7">
                  <c:v>Рынок услуг связи, в том числе услуг по предоставлению широкополосного доступа к сети «Интернет»</c:v>
                </c:pt>
                <c:pt idx="8">
                  <c:v>Рынок выполнения работ по благоустройству городской среды</c:v>
                </c:pt>
                <c:pt idx="9">
                  <c:v>Рынок выполнения работ по содержанию и текущему ремонту общего имущества собственников помещений в многоквартирном доме</c:v>
                </c:pt>
                <c:pt idx="10">
                  <c:v>Рынок теплоснабжения (производство тепловой энергии)</c:v>
                </c:pt>
                <c:pt idx="11">
                  <c:v>Рынок услуг по сбору и транспортированию твердых коммунальных отходов</c:v>
                </c:pt>
                <c:pt idx="12">
                  <c:v>Рынок купли-продажи электрической энергии (мощности) на розничном рынке электрической энергии (мощности)</c:v>
                </c:pt>
                <c:pt idx="13">
                  <c:v>Рынок производства электрической энергии (мощности) на розничном рынке электрической энергии
(мощности), включая производство электрической энергии (мощности) в режиме когенерации</c:v>
                </c:pt>
                <c:pt idx="14">
                  <c:v>Рынок поставки сжиженного газа в баллонах</c:v>
                </c:pt>
                <c:pt idx="15">
                  <c:v>Рынок нефтепродуктов</c:v>
                </c:pt>
                <c:pt idx="16">
                  <c:v>Рынок оказания услуг по перевозке пассажиров автомобильным транспортом по муниципальным маршрутам регулярных перевозок</c:v>
                </c:pt>
                <c:pt idx="17">
                  <c:v>Рынок оказания услуг по перевозке пассажиров автомобильным транспортом по межмуниципальным маршрутам регулярных перевозок</c:v>
                </c:pt>
                <c:pt idx="18">
                  <c:v>Рынок оказания услуг по перевозке пассажиров и багажа легковым такси на территории Оренбургской области</c:v>
                </c:pt>
                <c:pt idx="19">
                  <c:v>Рынок оказания услуг по ремонту автотранспортных средств</c:v>
                </c:pt>
                <c:pt idx="20">
                  <c:v>Рынок услуг розничной торговли лекарственными препаратами, медицинскими изделиями и сопутствующими товарами</c:v>
                </c:pt>
                <c:pt idx="21">
                  <c:v>Рынок ритуальных услуг</c:v>
                </c:pt>
                <c:pt idx="22">
                  <c:v>Рынок архитектурно-строительного проектирования</c:v>
                </c:pt>
                <c:pt idx="23">
                  <c:v>Рынок дорожной деятельности (за исключением проектирования)</c:v>
                </c:pt>
                <c:pt idx="24">
                  <c:v>Рынок жилищного строительства </c:v>
                </c:pt>
                <c:pt idx="25">
                  <c:v>Рынок кадастровых и землеустроительных работ</c:v>
                </c:pt>
                <c:pt idx="26">
                  <c:v>Рынок строительства объектов капитального строительства  (за исключением жилищного и дорожного строительства)</c:v>
                </c:pt>
                <c:pt idx="27">
                  <c:v>Рынок социальных услуг</c:v>
                </c:pt>
                <c:pt idx="28">
                  <c:v>Рынок услуг детского отдыха и оздоровления</c:v>
                </c:pt>
                <c:pt idx="29">
                  <c:v>Рынок легкой промышленности</c:v>
                </c:pt>
                <c:pt idx="30">
                  <c:v>Рынок обработки древесины и производства изделий из дерева</c:v>
                </c:pt>
                <c:pt idx="31">
                  <c:v>Рынок производства бетона</c:v>
                </c:pt>
                <c:pt idx="32">
                  <c:v>Рынок производства кирпича</c:v>
                </c:pt>
                <c:pt idx="33">
                  <c:v>Рынок добычи общераспространенных полезных ископаемых на участках недр местного значения</c:v>
                </c:pt>
                <c:pt idx="34">
                  <c:v>Сфера наружной рекламы</c:v>
                </c:pt>
                <c:pt idx="35">
                  <c:v>Рынок туристических и рекреационных услуг</c:v>
                </c:pt>
                <c:pt idx="36">
                  <c:v>Рынок розничной торговли</c:v>
                </c:pt>
              </c:strCache>
            </c:strRef>
          </c:cat>
          <c:val>
            <c:numRef>
              <c:f>Лист1!$C$37:$C$73</c:f>
              <c:numCache>
                <c:formatCode>General</c:formatCode>
                <c:ptCount val="37"/>
                <c:pt idx="0">
                  <c:v>45</c:v>
                </c:pt>
                <c:pt idx="1">
                  <c:v>50.3</c:v>
                </c:pt>
                <c:pt idx="2">
                  <c:v>44.4</c:v>
                </c:pt>
                <c:pt idx="3">
                  <c:v>45.4</c:v>
                </c:pt>
                <c:pt idx="4">
                  <c:v>46.1</c:v>
                </c:pt>
                <c:pt idx="5">
                  <c:v>45</c:v>
                </c:pt>
                <c:pt idx="6">
                  <c:v>48</c:v>
                </c:pt>
                <c:pt idx="7">
                  <c:v>60</c:v>
                </c:pt>
                <c:pt idx="8">
                  <c:v>50.6</c:v>
                </c:pt>
                <c:pt idx="9">
                  <c:v>47.3</c:v>
                </c:pt>
                <c:pt idx="10">
                  <c:v>56.2</c:v>
                </c:pt>
                <c:pt idx="11">
                  <c:v>50.8</c:v>
                </c:pt>
                <c:pt idx="12">
                  <c:v>53.7</c:v>
                </c:pt>
                <c:pt idx="13">
                  <c:v>51.9</c:v>
                </c:pt>
                <c:pt idx="14">
                  <c:v>50.1</c:v>
                </c:pt>
                <c:pt idx="15">
                  <c:v>50.8</c:v>
                </c:pt>
                <c:pt idx="16">
                  <c:v>51.8</c:v>
                </c:pt>
                <c:pt idx="17">
                  <c:v>52.2</c:v>
                </c:pt>
                <c:pt idx="18">
                  <c:v>55.6</c:v>
                </c:pt>
                <c:pt idx="19">
                  <c:v>54.6</c:v>
                </c:pt>
                <c:pt idx="20" formatCode="0.0">
                  <c:v>62</c:v>
                </c:pt>
                <c:pt idx="21" formatCode="0.0">
                  <c:v>47.7</c:v>
                </c:pt>
                <c:pt idx="22" formatCode="0.0">
                  <c:v>48</c:v>
                </c:pt>
                <c:pt idx="23" formatCode="0.0">
                  <c:v>50</c:v>
                </c:pt>
                <c:pt idx="24" formatCode="0.0">
                  <c:v>51.3</c:v>
                </c:pt>
                <c:pt idx="25" formatCode="0.0">
                  <c:v>51</c:v>
                </c:pt>
                <c:pt idx="26" formatCode="0.0">
                  <c:v>50</c:v>
                </c:pt>
                <c:pt idx="27">
                  <c:v>53.3</c:v>
                </c:pt>
                <c:pt idx="28">
                  <c:v>53</c:v>
                </c:pt>
                <c:pt idx="29">
                  <c:v>48</c:v>
                </c:pt>
                <c:pt idx="30">
                  <c:v>49.1</c:v>
                </c:pt>
                <c:pt idx="31">
                  <c:v>47.7</c:v>
                </c:pt>
                <c:pt idx="32">
                  <c:v>47.2</c:v>
                </c:pt>
                <c:pt idx="33">
                  <c:v>47.7</c:v>
                </c:pt>
                <c:pt idx="34">
                  <c:v>54.5</c:v>
                </c:pt>
                <c:pt idx="35">
                  <c:v>49.4</c:v>
                </c:pt>
                <c:pt idx="3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C-4EF9-8DCB-C06E34A4C575}"/>
            </c:ext>
          </c:extLst>
        </c:ser>
        <c:ser>
          <c:idx val="1"/>
          <c:order val="1"/>
          <c:tx>
            <c:strRef>
              <c:f>Лист1!$D$36</c:f>
              <c:strCache>
                <c:ptCount val="1"/>
                <c:pt idx="0">
                  <c:v>Удовлетворенность предпринимателей действиями органов власти региона, процентов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Лист1!$B$37:$B$73</c:f>
              <c:strCache>
                <c:ptCount val="37"/>
                <c:pt idx="0">
                  <c:v>Рынок вылова водных биоресурсов</c:v>
                </c:pt>
                <c:pt idx="1">
                  <c:v>Рынок выращивания и хранения овощей</c:v>
                </c:pt>
                <c:pt idx="2">
                  <c:v>Рынок переработки водных биоресурсов</c:v>
                </c:pt>
                <c:pt idx="3">
                  <c:v>Рынок племенного животноводства</c:v>
                </c:pt>
                <c:pt idx="4">
                  <c:v>Рынок семеноводства</c:v>
                </c:pt>
                <c:pt idx="5">
                  <c:v>Рынок товарной аквакультуры</c:v>
                </c:pt>
                <c:pt idx="6">
                  <c:v>Рынок информационных технологий</c:v>
                </c:pt>
                <c:pt idx="7">
                  <c:v>Рынок услуг связи, в том числе услуг по предоставлению широкополосного доступа к сети «Интернет»</c:v>
                </c:pt>
                <c:pt idx="8">
                  <c:v>Рынок выполнения работ по благоустройству городской среды</c:v>
                </c:pt>
                <c:pt idx="9">
                  <c:v>Рынок выполнения работ по содержанию и текущему ремонту общего имущества собственников помещений в многоквартирном доме</c:v>
                </c:pt>
                <c:pt idx="10">
                  <c:v>Рынок теплоснабжения (производство тепловой энергии)</c:v>
                </c:pt>
                <c:pt idx="11">
                  <c:v>Рынок услуг по сбору и транспортированию твердых коммунальных отходов</c:v>
                </c:pt>
                <c:pt idx="12">
                  <c:v>Рынок купли-продажи электрической энергии (мощности) на розничном рынке электрической энергии (мощности)</c:v>
                </c:pt>
                <c:pt idx="13">
                  <c:v>Рынок производства электрической энергии (мощности) на розничном рынке электрической энергии
(мощности), включая производство электрической энергии (мощности) в режиме когенерации</c:v>
                </c:pt>
                <c:pt idx="14">
                  <c:v>Рынок поставки сжиженного газа в баллонах</c:v>
                </c:pt>
                <c:pt idx="15">
                  <c:v>Рынок нефтепродуктов</c:v>
                </c:pt>
                <c:pt idx="16">
                  <c:v>Рынок оказания услуг по перевозке пассажиров автомобильным транспортом по муниципальным маршрутам регулярных перевозок</c:v>
                </c:pt>
                <c:pt idx="17">
                  <c:v>Рынок оказания услуг по перевозке пассажиров автомобильным транспортом по межмуниципальным маршрутам регулярных перевозок</c:v>
                </c:pt>
                <c:pt idx="18">
                  <c:v>Рынок оказания услуг по перевозке пассажиров и багажа легковым такси на территории Оренбургской области</c:v>
                </c:pt>
                <c:pt idx="19">
                  <c:v>Рынок оказания услуг по ремонту автотранспортных средств</c:v>
                </c:pt>
                <c:pt idx="20">
                  <c:v>Рынок услуг розничной торговли лекарственными препаратами, медицинскими изделиями и сопутствующими товарами</c:v>
                </c:pt>
                <c:pt idx="21">
                  <c:v>Рынок ритуальных услуг</c:v>
                </c:pt>
                <c:pt idx="22">
                  <c:v>Рынок архитектурно-строительного проектирования</c:v>
                </c:pt>
                <c:pt idx="23">
                  <c:v>Рынок дорожной деятельности (за исключением проектирования)</c:v>
                </c:pt>
                <c:pt idx="24">
                  <c:v>Рынок жилищного строительства </c:v>
                </c:pt>
                <c:pt idx="25">
                  <c:v>Рынок кадастровых и землеустроительных работ</c:v>
                </c:pt>
                <c:pt idx="26">
                  <c:v>Рынок строительства объектов капитального строительства  (за исключением жилищного и дорожного строительства)</c:v>
                </c:pt>
                <c:pt idx="27">
                  <c:v>Рынок социальных услуг</c:v>
                </c:pt>
                <c:pt idx="28">
                  <c:v>Рынок услуг детского отдыха и оздоровления</c:v>
                </c:pt>
                <c:pt idx="29">
                  <c:v>Рынок легкой промышленности</c:v>
                </c:pt>
                <c:pt idx="30">
                  <c:v>Рынок обработки древесины и производства изделий из дерева</c:v>
                </c:pt>
                <c:pt idx="31">
                  <c:v>Рынок производства бетона</c:v>
                </c:pt>
                <c:pt idx="32">
                  <c:v>Рынок производства кирпича</c:v>
                </c:pt>
                <c:pt idx="33">
                  <c:v>Рынок добычи общераспространенных полезных ископаемых на участках недр местного значения</c:v>
                </c:pt>
                <c:pt idx="34">
                  <c:v>Сфера наружной рекламы</c:v>
                </c:pt>
                <c:pt idx="35">
                  <c:v>Рынок туристических и рекреационных услуг</c:v>
                </c:pt>
                <c:pt idx="36">
                  <c:v>Рынок розничной торговли</c:v>
                </c:pt>
              </c:strCache>
            </c:strRef>
          </c:cat>
          <c:val>
            <c:numRef>
              <c:f>Лист1!$D$37:$D$73</c:f>
              <c:numCache>
                <c:formatCode>General</c:formatCode>
                <c:ptCount val="37"/>
                <c:pt idx="0">
                  <c:v>99</c:v>
                </c:pt>
                <c:pt idx="1">
                  <c:v>76.3</c:v>
                </c:pt>
                <c:pt idx="2" formatCode="0.0">
                  <c:v>57</c:v>
                </c:pt>
                <c:pt idx="3">
                  <c:v>75.8</c:v>
                </c:pt>
                <c:pt idx="4" formatCode="0.0">
                  <c:v>91</c:v>
                </c:pt>
                <c:pt idx="5" formatCode="0.0">
                  <c:v>100</c:v>
                </c:pt>
                <c:pt idx="6">
                  <c:v>74.900000000000006</c:v>
                </c:pt>
                <c:pt idx="7">
                  <c:v>90</c:v>
                </c:pt>
                <c:pt idx="8">
                  <c:v>94</c:v>
                </c:pt>
                <c:pt idx="9">
                  <c:v>94.2</c:v>
                </c:pt>
                <c:pt idx="10">
                  <c:v>80.400000000000006</c:v>
                </c:pt>
                <c:pt idx="11">
                  <c:v>87.5</c:v>
                </c:pt>
                <c:pt idx="12">
                  <c:v>77</c:v>
                </c:pt>
                <c:pt idx="13">
                  <c:v>100</c:v>
                </c:pt>
                <c:pt idx="14">
                  <c:v>100</c:v>
                </c:pt>
                <c:pt idx="15">
                  <c:v>72.2</c:v>
                </c:pt>
                <c:pt idx="16">
                  <c:v>88</c:v>
                </c:pt>
                <c:pt idx="17">
                  <c:v>99</c:v>
                </c:pt>
                <c:pt idx="18">
                  <c:v>82.1</c:v>
                </c:pt>
                <c:pt idx="19">
                  <c:v>86.7</c:v>
                </c:pt>
                <c:pt idx="20">
                  <c:v>73.599999999999994</c:v>
                </c:pt>
                <c:pt idx="21">
                  <c:v>60</c:v>
                </c:pt>
                <c:pt idx="22">
                  <c:v>80</c:v>
                </c:pt>
                <c:pt idx="23">
                  <c:v>55</c:v>
                </c:pt>
                <c:pt idx="24">
                  <c:v>66.7</c:v>
                </c:pt>
                <c:pt idx="25">
                  <c:v>90</c:v>
                </c:pt>
                <c:pt idx="26">
                  <c:v>57.2</c:v>
                </c:pt>
                <c:pt idx="27">
                  <c:v>73</c:v>
                </c:pt>
                <c:pt idx="28">
                  <c:v>72.7</c:v>
                </c:pt>
                <c:pt idx="29">
                  <c:v>95</c:v>
                </c:pt>
                <c:pt idx="30">
                  <c:v>96.5</c:v>
                </c:pt>
                <c:pt idx="31">
                  <c:v>83.3</c:v>
                </c:pt>
                <c:pt idx="32">
                  <c:v>87.5</c:v>
                </c:pt>
                <c:pt idx="33">
                  <c:v>77</c:v>
                </c:pt>
                <c:pt idx="34">
                  <c:v>85.7</c:v>
                </c:pt>
                <c:pt idx="35">
                  <c:v>83.3</c:v>
                </c:pt>
                <c:pt idx="36" formatCode="0.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7C-4EF9-8DCB-C06E34A4C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18112"/>
        <c:axId val="48628096"/>
      </c:barChart>
      <c:catAx>
        <c:axId val="48618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8628096"/>
        <c:crosses val="autoZero"/>
        <c:auto val="1"/>
        <c:lblAlgn val="ctr"/>
        <c:lblOffset val="100"/>
        <c:noMultiLvlLbl val="0"/>
      </c:catAx>
      <c:valAx>
        <c:axId val="48628096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8618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3449146701956"/>
          <c:y val="0.24129264132077544"/>
          <c:w val="0.22770053069559132"/>
          <c:h val="0.4365108826516235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 с изображение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/>
          <p:cNvSpPr/>
          <p:nvPr userDrawn="1"/>
        </p:nvSpPr>
        <p:spPr bwMode="auto">
          <a:xfrm flipV="1">
            <a:off x="0" y="-5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 flipV="1">
            <a:off x="0" y="1013266"/>
            <a:ext cx="4020305" cy="20265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 flipV="1">
            <a:off x="6729058" y="3917314"/>
            <a:ext cx="2414942" cy="122618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/>
          <p:cNvSpPr>
            <a:spLocks noGrp="1"/>
          </p:cNvSpPr>
          <p:nvPr>
            <p:ph type="ctrTitle" hasCustomPrompt="1"/>
          </p:nvPr>
        </p:nvSpPr>
        <p:spPr bwMode="auto">
          <a:xfrm>
            <a:off x="4111190" y="2524798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Щелкните, чтобы изменить стиль образца заголовка</a:t>
            </a:r>
            <a:endParaRPr/>
          </a:p>
        </p:txBody>
      </p:sp>
      <p:sp>
        <p:nvSpPr>
          <p:cNvPr id="3" name="Подзаголовок 2" title="Подзаголовок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111190" y="3736987"/>
            <a:ext cx="3640754" cy="943181"/>
          </a:xfrm>
          <a:prstGeom prst="rect">
            <a:avLst/>
          </a:prstGeom>
        </p:spPr>
        <p:txBody>
          <a:bodyPr lIns="68580" tIns="34290" rIns="68580" bIns="34290" rtlCol="0"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ЩЕЛКНИТЕ, ЧТОБЫ ИЗМЕНИТЬ ПОДЗАГОЛОВОК</a:t>
            </a:r>
            <a:endParaRPr/>
          </a:p>
        </p:txBody>
      </p: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 flipV="1">
            <a:off x="-13378" y="3525012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2501" y="282250"/>
            <a:ext cx="987443" cy="1143788"/>
          </a:xfrm>
          <a:prstGeom prst="rect">
            <a:avLst/>
          </a:prstGeom>
        </p:spPr>
      </p:pic>
      <p:sp>
        <p:nvSpPr>
          <p:cNvPr id="12" name="Заголовок 1"/>
          <p:cNvSpPr txBox="1"/>
          <p:nvPr userDrawn="1"/>
        </p:nvSpPr>
        <p:spPr bwMode="auto">
          <a:xfrm>
            <a:off x="1634044" y="-59960"/>
            <a:ext cx="4822388" cy="1023665"/>
          </a:xfrm>
          <a:prstGeom prst="rect">
            <a:avLst/>
          </a:prstGeom>
        </p:spPr>
        <p:txBody>
          <a:bodyPr vert="horz" lIns="68580" tIns="34290" rIns="68580" bIns="0" rtlCol="0" anchor="b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en-IN"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500" b="0"/>
              <a:t>МИНИСТЕРСТВО ЭКОНОМИЧЕСКОГО РАЗВИТИЯ, ИНВЕСТИЦИЙ, ТУРИЗМА И ВНЕШНИХ СВЯЗЕЙ ОРЕНБУРГСКОЙ ОБЛАСТИ </a:t>
            </a:r>
            <a:endParaRPr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4"/>
          </p:nvPr>
        </p:nvSpPr>
        <p:spPr bwMode="auto">
          <a:xfrm>
            <a:off x="7751368" y="4637990"/>
            <a:ext cx="1392632" cy="273844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 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/>
          <p:cNvSpPr/>
          <p:nvPr userDrawn="1"/>
        </p:nvSpPr>
        <p:spPr bwMode="auto">
          <a:xfrm flipV="1">
            <a:off x="0" y="-5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 flipV="1">
            <a:off x="0" y="809935"/>
            <a:ext cx="1338943" cy="6806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/>
          <p:cNvSpPr>
            <a:spLocks noGrp="1"/>
          </p:cNvSpPr>
          <p:nvPr>
            <p:ph type="title" hasCustomPrompt="1"/>
          </p:nvPr>
        </p:nvSpPr>
        <p:spPr bwMode="auto">
          <a:xfrm>
            <a:off x="4712881" y="1490566"/>
            <a:ext cx="3683725" cy="134239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000" b="1">
                <a:solidFill>
                  <a:schemeClr val="accent1"/>
                </a:solidFill>
                <a:latin typeface="+mj-lt"/>
                <a:cs typeface="Calibri Light"/>
              </a:defRPr>
            </a:lvl1pPr>
          </a:lstStyle>
          <a:p>
            <a:pPr>
              <a:defRPr/>
            </a:pPr>
            <a:r>
              <a:rPr lang="ru-RU"/>
              <a:t>Щелкните, чтобы изменить стиль образца заголовка</a:t>
            </a:r>
            <a:endParaRPr/>
          </a:p>
        </p:txBody>
      </p:sp>
      <p:sp>
        <p:nvSpPr>
          <p:cNvPr id="101" name="Текст 2" title="Подзаголовок"/>
          <p:cNvSpPr>
            <a:spLocks noGrp="1"/>
          </p:cNvSpPr>
          <p:nvPr>
            <p:ph type="body" idx="1" hasCustomPrompt="1"/>
          </p:nvPr>
        </p:nvSpPr>
        <p:spPr bwMode="auto">
          <a:xfrm>
            <a:off x="4712881" y="2844035"/>
            <a:ext cx="3683725" cy="682935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ИЗМЕНИТЬ ОБРАЗЕЦ ТЕКСТА</a:t>
            </a:r>
            <a:endParaRPr/>
          </a:p>
        </p:txBody>
      </p: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6753226" y="2943224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 userDrawn="1"/>
        </p:nvCxnSpPr>
        <p:spPr bwMode="auto">
          <a:xfrm flipV="1">
            <a:off x="0" y="-4"/>
            <a:ext cx="5138508" cy="25947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 flipV="1">
            <a:off x="-13378" y="3950208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2"/>
          <p:cNvSpPr>
            <a:spLocks noGrp="1"/>
          </p:cNvSpPr>
          <p:nvPr>
            <p:ph type="sldNum" sz="quarter" idx="18"/>
          </p:nvPr>
        </p:nvSpPr>
        <p:spPr bwMode="auto">
          <a:xfrm>
            <a:off x="8360229" y="4767263"/>
            <a:ext cx="555170" cy="273844"/>
          </a:xfrm>
        </p:spPr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>
            <a:cxnSpLocks/>
          </p:cNvCxnSpPr>
          <p:nvPr userDrawn="1"/>
        </p:nvCxnSpPr>
        <p:spPr bwMode="auto"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 userDrawn="1"/>
        </p:nvGrpSpPr>
        <p:grpSpPr bwMode="auto">
          <a:xfrm flipH="1">
            <a:off x="5670996" y="1"/>
            <a:ext cx="3479785" cy="2655755"/>
            <a:chOff x="0" y="-2"/>
            <a:chExt cx="4639713" cy="3367271"/>
          </a:xfrm>
        </p:grpSpPr>
        <p:sp>
          <p:nvSpPr>
            <p:cNvPr id="26" name="Диагональная полоса 25"/>
            <p:cNvSpPr/>
            <p:nvPr userDrawn="1"/>
          </p:nvSpPr>
          <p:spPr bwMode="auto"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/>
            <p:cNvCxnSpPr>
              <a:cxnSpLocks/>
            </p:cNvCxnSpPr>
            <p:nvPr userDrawn="1"/>
          </p:nvCxnSpPr>
          <p:spPr bwMode="auto"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 bwMode="auto"/>
        <p:txBody>
          <a:bodyPr rtlCol="0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 bwMode="auto"/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‹#›</a:t>
            </a:fld>
            <a:endParaRPr lang="ru-RU"/>
          </a:p>
        </p:txBody>
      </p:sp>
      <p:sp>
        <p:nvSpPr>
          <p:cNvPr id="27" name="Заголовок 1" title="Название "/>
          <p:cNvSpPr>
            <a:spLocks noGrp="1"/>
          </p:cNvSpPr>
          <p:nvPr>
            <p:ph type="title"/>
          </p:nvPr>
        </p:nvSpPr>
        <p:spPr bwMode="auto">
          <a:xfrm>
            <a:off x="389008" y="156771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Объект 2"/>
          <p:cNvSpPr>
            <a:spLocks noGrp="1"/>
          </p:cNvSpPr>
          <p:nvPr>
            <p:ph idx="1"/>
          </p:nvPr>
        </p:nvSpPr>
        <p:spPr bwMode="auto">
          <a:xfrm>
            <a:off x="389008" y="1253944"/>
            <a:ext cx="8126342" cy="3378779"/>
          </a:xfrm>
          <a:prstGeom prst="rect">
            <a:avLst/>
          </a:prstGeom>
        </p:spPr>
        <p:txBody>
          <a:bodyPr lIns="68580" tIns="34290" rIns="68580" bIns="34290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>
            <a:cxnSpLocks/>
          </p:cNvCxnSpPr>
          <p:nvPr userDrawn="1"/>
        </p:nvCxnSpPr>
        <p:spPr bwMode="auto"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 userDrawn="1"/>
        </p:nvGrpSpPr>
        <p:grpSpPr bwMode="auto">
          <a:xfrm flipH="1">
            <a:off x="5670996" y="1"/>
            <a:ext cx="3479785" cy="2655755"/>
            <a:chOff x="0" y="-2"/>
            <a:chExt cx="4639713" cy="3367271"/>
          </a:xfrm>
        </p:grpSpPr>
        <p:sp>
          <p:nvSpPr>
            <p:cNvPr id="26" name="Диагональная полоса 25"/>
            <p:cNvSpPr/>
            <p:nvPr userDrawn="1"/>
          </p:nvSpPr>
          <p:spPr bwMode="auto"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/>
            <p:cNvCxnSpPr>
              <a:cxnSpLocks/>
            </p:cNvCxnSpPr>
            <p:nvPr userDrawn="1"/>
          </p:nvCxnSpPr>
          <p:spPr bwMode="auto"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 bwMode="auto"/>
        <p:txBody>
          <a:bodyPr rtlCol="0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 bwMode="auto"/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‹#›</a:t>
            </a:fld>
            <a:endParaRPr lang="ru-RU"/>
          </a:p>
        </p:txBody>
      </p:sp>
      <p:sp>
        <p:nvSpPr>
          <p:cNvPr id="27" name="Заголовок 1" title="Название "/>
          <p:cNvSpPr>
            <a:spLocks noGrp="1"/>
          </p:cNvSpPr>
          <p:nvPr>
            <p:ph type="title"/>
          </p:nvPr>
        </p:nvSpPr>
        <p:spPr bwMode="auto">
          <a:xfrm>
            <a:off x="389008" y="156771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Текст 2"/>
          <p:cNvSpPr>
            <a:spLocks noGrp="1"/>
          </p:cNvSpPr>
          <p:nvPr>
            <p:ph type="body" idx="1"/>
          </p:nvPr>
        </p:nvSpPr>
        <p:spPr bwMode="auto">
          <a:xfrm>
            <a:off x="389009" y="1260872"/>
            <a:ext cx="4036876" cy="617934"/>
          </a:xfrm>
          <a:prstGeom prst="rect">
            <a:avLst/>
          </a:prstGeom>
        </p:spPr>
        <p:txBody>
          <a:bodyPr lIns="68580" tIns="34290" rIns="68580" bIns="34290" rtlCol="0" anchor="b"/>
          <a:lstStyle>
            <a:lvl1pPr marL="0" indent="0">
              <a:buNone/>
              <a:defRPr lang="en-US" b="1">
                <a:solidFill>
                  <a:schemeClr val="accent6"/>
                </a:solidFill>
              </a:defRPr>
            </a:lvl1pPr>
          </a:lstStyle>
          <a:p>
            <a:pPr marL="171450" lvl="0" indent="-17145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Текст 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lIns="68580" tIns="34290" rIns="68580" bIns="34290" rtlCol="0"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1" name="Объект 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 lIns="68580" tIns="34290" rIns="68580" bIns="34290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4" name="Объект 3"/>
          <p:cNvSpPr>
            <a:spLocks noGrp="1"/>
          </p:cNvSpPr>
          <p:nvPr>
            <p:ph sz="half" idx="2"/>
          </p:nvPr>
        </p:nvSpPr>
        <p:spPr bwMode="auto">
          <a:xfrm>
            <a:off x="389009" y="1878806"/>
            <a:ext cx="4043812" cy="2763441"/>
          </a:xfrm>
          <a:prstGeom prst="rect">
            <a:avLst/>
          </a:prstGeom>
        </p:spPr>
        <p:txBody>
          <a:bodyPr lIns="68580" tIns="34290" rIns="68580" bIns="34290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 userDrawn="1"/>
        </p:nvGrpSpPr>
        <p:grpSpPr bwMode="auto">
          <a:xfrm flipH="1">
            <a:off x="5670996" y="1"/>
            <a:ext cx="3479785" cy="2655755"/>
            <a:chOff x="0" y="-2"/>
            <a:chExt cx="4639713" cy="3367271"/>
          </a:xfrm>
        </p:grpSpPr>
        <p:sp>
          <p:nvSpPr>
            <p:cNvPr id="28" name="Диагональная полоса 27"/>
            <p:cNvSpPr/>
            <p:nvPr userDrawn="1"/>
          </p:nvSpPr>
          <p:spPr bwMode="auto"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/>
            <p:cNvCxnSpPr>
              <a:cxnSpLocks/>
            </p:cNvCxnSpPr>
            <p:nvPr userDrawn="1"/>
          </p:nvCxnSpPr>
          <p:spPr bwMode="auto"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Заголовок 1" title="Название "/>
          <p:cNvSpPr>
            <a:spLocks noGrp="1"/>
          </p:cNvSpPr>
          <p:nvPr>
            <p:ph type="title"/>
          </p:nvPr>
        </p:nvSpPr>
        <p:spPr bwMode="auto">
          <a:xfrm>
            <a:off x="389008" y="156771"/>
            <a:ext cx="624991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Добавить нижний колонтитул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раздела с изображение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/>
          <p:cNvSpPr/>
          <p:nvPr userDrawn="1"/>
        </p:nvSpPr>
        <p:spPr bwMode="auto">
          <a:xfrm flipV="1">
            <a:off x="0" y="-5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 flipV="1">
            <a:off x="0" y="641226"/>
            <a:ext cx="1338943" cy="6806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/>
          <p:cNvSpPr>
            <a:spLocks noGrp="1"/>
          </p:cNvSpPr>
          <p:nvPr>
            <p:ph type="title" hasCustomPrompt="1"/>
          </p:nvPr>
        </p:nvSpPr>
        <p:spPr bwMode="auto">
          <a:xfrm>
            <a:off x="4712881" y="1490566"/>
            <a:ext cx="3683725" cy="134239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000" b="1">
                <a:solidFill>
                  <a:schemeClr val="accent1"/>
                </a:solidFill>
                <a:latin typeface="+mj-lt"/>
                <a:cs typeface="Calibri Light"/>
              </a:defRPr>
            </a:lvl1pPr>
          </a:lstStyle>
          <a:p>
            <a:pPr>
              <a:defRPr/>
            </a:pPr>
            <a:r>
              <a:rPr lang="ru-RU"/>
              <a:t>Щелкните, чтобы изменить стиль образца заголовка</a:t>
            </a:r>
            <a:endParaRPr/>
          </a:p>
        </p:txBody>
      </p:sp>
      <p:sp>
        <p:nvSpPr>
          <p:cNvPr id="101" name="Текст 2" title="Подзаголовок"/>
          <p:cNvSpPr>
            <a:spLocks noGrp="1"/>
          </p:cNvSpPr>
          <p:nvPr>
            <p:ph type="body" idx="1" hasCustomPrompt="1"/>
          </p:nvPr>
        </p:nvSpPr>
        <p:spPr bwMode="auto">
          <a:xfrm>
            <a:off x="4712881" y="2844035"/>
            <a:ext cx="3683725" cy="682935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ИЗМЕНИТЬ ОБРАЗЕЦ ТЕКСТА</a:t>
            </a:r>
            <a:endParaRPr/>
          </a:p>
        </p:txBody>
      </p: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6728070" y="3172259"/>
            <a:ext cx="2415931" cy="123552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 userDrawn="1"/>
        </p:nvCxnSpPr>
        <p:spPr bwMode="auto">
          <a:xfrm flipV="1">
            <a:off x="0" y="0"/>
            <a:ext cx="4972050" cy="25336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 flipV="1">
            <a:off x="0" y="3834997"/>
            <a:ext cx="1457325" cy="7465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Разметка текста 0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/>
          <p:cNvSpPr>
            <a:spLocks noGrp="1"/>
          </p:cNvSpPr>
          <p:nvPr>
            <p:ph idx="1"/>
          </p:nvPr>
        </p:nvSpPr>
        <p:spPr bwMode="auto">
          <a:xfrm>
            <a:off x="398534" y="2397687"/>
            <a:ext cx="3707122" cy="2218706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4" name="Прямоугольный треугольник 23"/>
          <p:cNvSpPr/>
          <p:nvPr userDrawn="1"/>
        </p:nvSpPr>
        <p:spPr bwMode="auto">
          <a:xfrm flipH="1" flipV="1">
            <a:off x="1379764" y="-5"/>
            <a:ext cx="7764236" cy="422910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>
            <a:cxnSpLocks/>
          </p:cNvCxnSpPr>
          <p:nvPr userDrawn="1"/>
        </p:nvCxnSpPr>
        <p:spPr bwMode="auto">
          <a:xfrm flipV="1">
            <a:off x="4781550" y="3785308"/>
            <a:ext cx="1143431" cy="135255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Текст 4" title="Подзаголовок"/>
          <p:cNvSpPr>
            <a:spLocks noGrp="1"/>
          </p:cNvSpPr>
          <p:nvPr userDrawn="1">
            <p:ph type="body" sz="quarter" idx="13" hasCustomPrompt="1"/>
          </p:nvPr>
        </p:nvSpPr>
        <p:spPr bwMode="auto">
          <a:xfrm>
            <a:off x="398535" y="1922608"/>
            <a:ext cx="5506973" cy="456671"/>
          </a:xfrm>
          <a:prstGeom prst="rect">
            <a:avLst/>
          </a:prstGeom>
        </p:spPr>
        <p:txBody>
          <a:bodyPr lIns="68580" tIns="34290" rIns="68580" bIns="34290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НАЖМИТЕ ДЛЯ ИЗМЕНЕНИЯ СТИЛЯ ПОДЗАГОЛОВКА</a:t>
            </a:r>
            <a:endParaRPr/>
          </a:p>
        </p:txBody>
      </p:sp>
      <p:sp>
        <p:nvSpPr>
          <p:cNvPr id="2" name="Заголовок 1" title="Название 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398533" y="981363"/>
            <a:ext cx="550696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Щелкните, чтобы изменить </a:t>
            </a:r>
            <a:br>
              <a:rPr lang="ru-RU"/>
            </a:br>
            <a:r>
              <a:rPr lang="ru-RU"/>
              <a:t>Стиль образца заголовка </a:t>
            </a:r>
            <a:endParaRPr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 bwMode="auto">
          <a:xfrm>
            <a:off x="4953000" y="0"/>
            <a:ext cx="4191000" cy="5154187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 extrusionOk="0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8580" tIns="34290" rIns="68580" bIns="34290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Добавить нижний колонтитул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Разметка текста 0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/>
          <p:cNvSpPr/>
          <p:nvPr userDrawn="1"/>
        </p:nvSpPr>
        <p:spPr bwMode="auto">
          <a:xfrm flipH="1" flipV="1">
            <a:off x="1379764" y="-5"/>
            <a:ext cx="7764236" cy="422910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4"/>
          </p:nvPr>
        </p:nvSpPr>
        <p:spPr bwMode="auto">
          <a:xfrm>
            <a:off x="4627633" y="1076325"/>
            <a:ext cx="4516366" cy="4067175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 extrusionOk="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8580" tIns="34290" rIns="274320" bIns="3429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" name="Объект 2" title="Пункты маркированного списка"/>
          <p:cNvSpPr>
            <a:spLocks noGrp="1"/>
          </p:cNvSpPr>
          <p:nvPr>
            <p:ph idx="1"/>
          </p:nvPr>
        </p:nvSpPr>
        <p:spPr bwMode="auto">
          <a:xfrm>
            <a:off x="398534" y="2397687"/>
            <a:ext cx="3707122" cy="2218706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cxnSp>
        <p:nvCxnSpPr>
          <p:cNvPr id="34" name="Прямая соединительная линия 33"/>
          <p:cNvCxnSpPr>
            <a:cxnSpLocks/>
          </p:cNvCxnSpPr>
          <p:nvPr userDrawn="1"/>
        </p:nvCxnSpPr>
        <p:spPr bwMode="auto">
          <a:xfrm flipV="1">
            <a:off x="7764236" y="889089"/>
            <a:ext cx="1379764" cy="122546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/>
          <p:cNvSpPr>
            <a:spLocks noGrp="1"/>
          </p:cNvSpPr>
          <p:nvPr userDrawn="1">
            <p:ph type="body" sz="quarter" idx="13" hasCustomPrompt="1"/>
          </p:nvPr>
        </p:nvSpPr>
        <p:spPr bwMode="auto">
          <a:xfrm>
            <a:off x="398534" y="1922608"/>
            <a:ext cx="5506966" cy="456671"/>
          </a:xfrm>
          <a:prstGeom prst="rect">
            <a:avLst/>
          </a:prstGeom>
        </p:spPr>
        <p:txBody>
          <a:bodyPr lIns="68580" tIns="34290" rIns="68580" bIns="34290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НАЖМИТЕ ДЛЯ ИЗМЕНЕНИЯ СТИЛЯ ПОДЗАГОЛОВКА</a:t>
            </a:r>
            <a:endParaRPr/>
          </a:p>
        </p:txBody>
      </p:sp>
      <p:sp>
        <p:nvSpPr>
          <p:cNvPr id="19" name="Заголовок 1" title="Название "/>
          <p:cNvSpPr>
            <a:spLocks noGrp="1"/>
          </p:cNvSpPr>
          <p:nvPr>
            <p:ph type="title" hasCustomPrompt="1"/>
          </p:nvPr>
        </p:nvSpPr>
        <p:spPr bwMode="auto">
          <a:xfrm>
            <a:off x="398533" y="981363"/>
            <a:ext cx="550696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Щелкните, чтобы изменить </a:t>
            </a:r>
            <a:br>
              <a:rPr lang="ru-RU"/>
            </a:br>
            <a:r>
              <a:rPr lang="ru-RU"/>
              <a:t>Стиль образца заголовка </a:t>
            </a:r>
            <a:endParaRPr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5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Добавить нижний колонтитул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 bwMode="auto"/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равнение с подзаголов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>
            <a:cxnSpLocks/>
          </p:cNvCxnSpPr>
          <p:nvPr userDrawn="1"/>
        </p:nvCxnSpPr>
        <p:spPr bwMode="auto">
          <a:xfrm flipH="1" flipV="1">
            <a:off x="0" y="4767263"/>
            <a:ext cx="454743" cy="34338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 userDrawn="1"/>
        </p:nvGrpSpPr>
        <p:grpSpPr bwMode="auto">
          <a:xfrm flipH="1">
            <a:off x="5670996" y="-19415"/>
            <a:ext cx="3479785" cy="2675171"/>
            <a:chOff x="0" y="-24619"/>
            <a:chExt cx="4639713" cy="3391889"/>
          </a:xfrm>
        </p:grpSpPr>
        <p:sp>
          <p:nvSpPr>
            <p:cNvPr id="26" name="Диагональная полоса 25"/>
            <p:cNvSpPr/>
            <p:nvPr userDrawn="1"/>
          </p:nvSpPr>
          <p:spPr bwMode="auto"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/>
            <p:cNvCxnSpPr>
              <a:cxnSpLocks/>
            </p:cNvCxnSpPr>
            <p:nvPr userDrawn="1"/>
          </p:nvCxnSpPr>
          <p:spPr bwMode="auto">
            <a:xfrm flipV="1">
              <a:off x="1522549" y="-24619"/>
              <a:ext cx="1216473" cy="87076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Текст 2"/>
          <p:cNvSpPr>
            <a:spLocks noGrp="1"/>
          </p:cNvSpPr>
          <p:nvPr userDrawn="1">
            <p:ph type="body" idx="1"/>
          </p:nvPr>
        </p:nvSpPr>
        <p:spPr bwMode="auto">
          <a:xfrm>
            <a:off x="390523" y="1578666"/>
            <a:ext cx="4106468" cy="585891"/>
          </a:xfrm>
          <a:prstGeom prst="rect">
            <a:avLst/>
          </a:prstGeom>
        </p:spPr>
        <p:txBody>
          <a:bodyPr lIns="68580" tIns="34290" rIns="68580" bIns="34290"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Объект 3" title="Пункты маркированного списка"/>
          <p:cNvSpPr>
            <a:spLocks noGrp="1"/>
          </p:cNvSpPr>
          <p:nvPr userDrawn="1">
            <p:ph sz="half" idx="13"/>
          </p:nvPr>
        </p:nvSpPr>
        <p:spPr bwMode="auto">
          <a:xfrm>
            <a:off x="390523" y="2164557"/>
            <a:ext cx="4106468" cy="2424112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IN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buClr>
                <a:schemeClr val="accent2"/>
              </a:buClr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buClr>
                <a:schemeClr val="accent2"/>
              </a:buClr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buClr>
                <a:schemeClr val="accent2"/>
              </a:buClr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buClr>
                <a:schemeClr val="accent2"/>
              </a:buClr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9" name="Текст 4"/>
          <p:cNvSpPr>
            <a:spLocks noGrp="1"/>
          </p:cNvSpPr>
          <p:nvPr userDrawn="1">
            <p:ph type="body" sz="quarter" idx="14"/>
          </p:nvPr>
        </p:nvSpPr>
        <p:spPr bwMode="auto">
          <a:xfrm>
            <a:off x="4640035" y="1578666"/>
            <a:ext cx="4106700" cy="585891"/>
          </a:xfrm>
          <a:prstGeom prst="rect">
            <a:avLst/>
          </a:prstGeom>
        </p:spPr>
        <p:txBody>
          <a:bodyPr lIns="68580" tIns="34290" rIns="68580" bIns="34290"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Объект 5" title="Пункты маркированного списка"/>
          <p:cNvSpPr>
            <a:spLocks noGrp="1"/>
          </p:cNvSpPr>
          <p:nvPr userDrawn="1">
            <p:ph sz="quarter" idx="15"/>
          </p:nvPr>
        </p:nvSpPr>
        <p:spPr bwMode="auto">
          <a:xfrm>
            <a:off x="4640035" y="2164557"/>
            <a:ext cx="4106700" cy="2424112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IN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buClr>
                <a:schemeClr val="accent2"/>
              </a:buClr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buClr>
                <a:schemeClr val="accent2"/>
              </a:buClr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buClr>
                <a:schemeClr val="accent2"/>
              </a:buClr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buClr>
                <a:schemeClr val="accent2"/>
              </a:buClr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4" name="Текст 4" title="Подзаголовок"/>
          <p:cNvSpPr>
            <a:spLocks noGrp="1"/>
          </p:cNvSpPr>
          <p:nvPr userDrawn="1">
            <p:ph type="body" sz="quarter" idx="16" hasCustomPrompt="1"/>
          </p:nvPr>
        </p:nvSpPr>
        <p:spPr bwMode="auto">
          <a:xfrm>
            <a:off x="390370" y="1032700"/>
            <a:ext cx="5526447" cy="456671"/>
          </a:xfrm>
          <a:prstGeom prst="rect">
            <a:avLst/>
          </a:prstGeom>
        </p:spPr>
        <p:txBody>
          <a:bodyPr lIns="68580" tIns="34290" rIns="68580" bIns="34290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НАЖМИТЕ ДЛЯ ИЗМЕНЕНИЯ СТИЛЯ ПОДЗАГОЛОВКА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 bwMode="auto"/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‹#›</a:t>
            </a:fld>
            <a:endParaRPr lang="ru-RU"/>
          </a:p>
        </p:txBody>
      </p:sp>
      <p:sp>
        <p:nvSpPr>
          <p:cNvPr id="27" name="Заголовок 1" title="Название "/>
          <p:cNvSpPr>
            <a:spLocks noGrp="1"/>
          </p:cNvSpPr>
          <p:nvPr userDrawn="1">
            <p:ph type="title"/>
          </p:nvPr>
        </p:nvSpPr>
        <p:spPr bwMode="auto">
          <a:xfrm>
            <a:off x="389008" y="156771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1"/>
          <p:cNvSpPr>
            <a:spLocks noGrp="1"/>
          </p:cNvSpPr>
          <p:nvPr>
            <p:ph type="ftr" sz="quarter" idx="17"/>
          </p:nvPr>
        </p:nvSpPr>
        <p:spPr bwMode="auto">
          <a:xfrm>
            <a:off x="253898" y="4767263"/>
            <a:ext cx="3086100" cy="273844"/>
          </a:xfrm>
        </p:spPr>
        <p:txBody>
          <a:bodyPr rtlCol="0"/>
          <a:lstStyle/>
          <a:p>
            <a:pPr>
              <a:defRPr/>
            </a:pPr>
            <a:r>
              <a:rPr lang="ru-RU"/>
              <a:t>Добавить нижний колонтитул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 bwMode="auto">
          <a:xfrm flipH="1">
            <a:off x="5670996" y="1"/>
            <a:ext cx="3479785" cy="2655755"/>
            <a:chOff x="0" y="-2"/>
            <a:chExt cx="4639713" cy="3367271"/>
          </a:xfrm>
        </p:grpSpPr>
        <p:sp>
          <p:nvSpPr>
            <p:cNvPr id="29" name="Диагональная полоса 28"/>
            <p:cNvSpPr/>
            <p:nvPr userDrawn="1"/>
          </p:nvSpPr>
          <p:spPr bwMode="auto"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/>
            <p:cNvCxnSpPr>
              <a:cxnSpLocks/>
            </p:cNvCxnSpPr>
            <p:nvPr userDrawn="1"/>
          </p:nvCxnSpPr>
          <p:spPr bwMode="auto"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Текст 4" title="Подзаголовок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390370" y="1032700"/>
            <a:ext cx="5526447" cy="456671"/>
          </a:xfrm>
          <a:prstGeom prst="rect">
            <a:avLst/>
          </a:prstGeom>
        </p:spPr>
        <p:txBody>
          <a:bodyPr lIns="68580" tIns="34290" rIns="68580" bIns="34290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НАЖМИТЕ ДЛЯ ИЗМЕНЕНИЯ СТИЛЯ ПОДЗАГОЛОВКА</a:t>
            </a:r>
            <a:endParaRPr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Добавить нижний колонтитул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 bwMode="auto"/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‹#›</a:t>
            </a:fld>
            <a:endParaRPr lang="ru-RU"/>
          </a:p>
        </p:txBody>
      </p:sp>
      <p:sp>
        <p:nvSpPr>
          <p:cNvPr id="17" name="Заголовок 1" title="Название "/>
          <p:cNvSpPr>
            <a:spLocks noGrp="1"/>
          </p:cNvSpPr>
          <p:nvPr>
            <p:ph type="title"/>
          </p:nvPr>
        </p:nvSpPr>
        <p:spPr bwMode="auto">
          <a:xfrm>
            <a:off x="389008" y="156771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98861" y="1504321"/>
            <a:ext cx="3919322" cy="3062916"/>
          </a:xfrm>
          <a:prstGeom prst="rect">
            <a:avLst/>
          </a:prstGeom>
        </p:spPr>
        <p:txBody>
          <a:bodyPr lIns="68580" tIns="34290" rIns="68580" bIns="34290" rtlCol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 sz="1800">
                <a:solidFill>
                  <a:schemeClr val="bg1"/>
                </a:solidFill>
              </a:defRPr>
            </a:lvl3pPr>
            <a:lvl4pPr marL="1028700" indent="0">
              <a:buNone/>
              <a:defRPr sz="1800">
                <a:solidFill>
                  <a:schemeClr val="bg1"/>
                </a:solidFill>
              </a:defRPr>
            </a:lvl4pPr>
            <a:lvl5pPr marL="13716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Добавьте текст здесь</a:t>
            </a:r>
            <a:endParaRPr/>
          </a:p>
        </p:txBody>
      </p:sp>
      <p:sp>
        <p:nvSpPr>
          <p:cNvPr id="20" name="Диаграмма 2" title="Диаграмма"/>
          <p:cNvSpPr>
            <a:spLocks noGrp="1"/>
          </p:cNvSpPr>
          <p:nvPr>
            <p:ph type="chart" sz="quarter" idx="10" hasCustomPrompt="1"/>
          </p:nvPr>
        </p:nvSpPr>
        <p:spPr bwMode="auto">
          <a:xfrm>
            <a:off x="4347086" y="1504321"/>
            <a:ext cx="4289548" cy="3063353"/>
          </a:xfrm>
          <a:prstGeom prst="rect">
            <a:avLst/>
          </a:prstGeom>
        </p:spPr>
        <p:txBody>
          <a:bodyPr vert="horz" lIns="68565" tIns="34283" rIns="68565" bIns="34283" rtlCol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>
              <a:defRPr/>
            </a:pPr>
            <a:r>
              <a:rPr lang="ru-RU"/>
              <a:t>Щелкните значок, чтобы добавить диаграмму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аблиц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/>
          <p:cNvSpPr>
            <a:spLocks noGrp="1"/>
          </p:cNvSpPr>
          <p:nvPr>
            <p:ph type="tbl" sz="quarter" idx="12" hasCustomPrompt="1"/>
          </p:nvPr>
        </p:nvSpPr>
        <p:spPr bwMode="auto">
          <a:xfrm>
            <a:off x="398534" y="1998602"/>
            <a:ext cx="8245031" cy="2574885"/>
          </a:xfrm>
          <a:prstGeom prst="rect">
            <a:avLst/>
          </a:prstGeom>
        </p:spPr>
        <p:txBody>
          <a:bodyPr lIns="68565" tIns="34283" rIns="68565" bIns="34283" rtlCol="0">
            <a:no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ru-RU"/>
              <a:t>Щелкните значок, чтобы добавить таблицу</a:t>
            </a:r>
            <a:endParaRPr/>
          </a:p>
        </p:txBody>
      </p:sp>
      <p:grpSp>
        <p:nvGrpSpPr>
          <p:cNvPr id="26" name="Группа 25"/>
          <p:cNvGrpSpPr/>
          <p:nvPr userDrawn="1"/>
        </p:nvGrpSpPr>
        <p:grpSpPr bwMode="auto">
          <a:xfrm flipH="1">
            <a:off x="5670996" y="1"/>
            <a:ext cx="3479785" cy="2655755"/>
            <a:chOff x="0" y="-2"/>
            <a:chExt cx="4639713" cy="3367271"/>
          </a:xfrm>
        </p:grpSpPr>
        <p:sp>
          <p:nvSpPr>
            <p:cNvPr id="27" name="Диагональная полоса 26"/>
            <p:cNvSpPr/>
            <p:nvPr userDrawn="1"/>
          </p:nvSpPr>
          <p:spPr bwMode="auto"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/>
            <p:cNvCxnSpPr>
              <a:cxnSpLocks/>
            </p:cNvCxnSpPr>
            <p:nvPr userDrawn="1"/>
          </p:nvCxnSpPr>
          <p:spPr bwMode="auto"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Текст 4" title="Подзаголовок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390370" y="1032700"/>
            <a:ext cx="5526447" cy="456671"/>
          </a:xfrm>
          <a:prstGeom prst="rect">
            <a:avLst/>
          </a:prstGeom>
        </p:spPr>
        <p:txBody>
          <a:bodyPr lIns="68580" tIns="34290" rIns="68580" bIns="34290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НАЖМИТЕ ДЛЯ ИЗМЕНЕНИЯ СТИЛЯ ПОДЗАГОЛОВКА</a:t>
            </a:r>
            <a:endParaRPr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Добавить нижний колонтитул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 bwMode="auto"/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‹#›</a:t>
            </a:fld>
            <a:endParaRPr lang="ru-RU"/>
          </a:p>
        </p:txBody>
      </p:sp>
      <p:sp>
        <p:nvSpPr>
          <p:cNvPr id="17" name="Заголовок 1" title="Название "/>
          <p:cNvSpPr>
            <a:spLocks noGrp="1"/>
          </p:cNvSpPr>
          <p:nvPr>
            <p:ph type="title"/>
          </p:nvPr>
        </p:nvSpPr>
        <p:spPr bwMode="auto">
          <a:xfrm>
            <a:off x="389008" y="156771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рупная фотографи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 bwMode="auto">
          <a:xfrm flipV="1">
            <a:off x="0" y="-3"/>
            <a:ext cx="8810625" cy="472440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исунок 31" title="Изображение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269422" y="244928"/>
            <a:ext cx="8472724" cy="45223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68580" bIns="34290" rtlCol="0" anchor="ctr"/>
          <a:lstStyle>
            <a:lvl1pPr marL="0" indent="0" algn="ctr">
              <a:buNone/>
              <a:defRPr sz="800" i="1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ru-RU"/>
              <a:t>Вставьте или перетащите изображение</a:t>
            </a:r>
            <a:endParaRPr/>
          </a:p>
        </p:txBody>
      </p:sp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 bwMode="auto">
          <a:xfrm flipV="1">
            <a:off x="0" y="4008664"/>
            <a:ext cx="1771650" cy="9307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/>
          <p:cNvSpPr>
            <a:spLocks noGrp="1"/>
          </p:cNvSpPr>
          <p:nvPr>
            <p:ph type="title" hasCustomPrompt="1"/>
          </p:nvPr>
        </p:nvSpPr>
        <p:spPr bwMode="auto">
          <a:xfrm>
            <a:off x="269421" y="419101"/>
            <a:ext cx="6249917" cy="70484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16000" rtlCol="0" anchor="ctr">
            <a:normAutofit/>
          </a:bodyPr>
          <a:lstStyle>
            <a:lvl1pPr>
              <a:defRPr sz="27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Добавьте подпись</a:t>
            </a:r>
            <a:endParaRPr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8"/>
          </p:nvPr>
        </p:nvSpPr>
        <p:spPr bwMode="auto">
          <a:xfrm>
            <a:off x="8360229" y="4767263"/>
            <a:ext cx="555170" cy="273844"/>
          </a:xfrm>
        </p:spPr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пасиб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Прямоугольный треугольник 10"/>
          <p:cNvSpPr/>
          <p:nvPr userDrawn="1"/>
        </p:nvSpPr>
        <p:spPr bwMode="auto">
          <a:xfrm flipV="1">
            <a:off x="0" y="-5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117197" y="2595872"/>
            <a:ext cx="2584337" cy="216000"/>
          </a:xfrm>
          <a:prstGeom prst="rect">
            <a:avLst/>
          </a:prstGeom>
        </p:spPr>
        <p:txBody>
          <a:bodyPr lIns="68580" tIns="34290" rIns="68580" bIns="34290" rtlCol="0"/>
          <a:lstStyle>
            <a:lvl1pPr marL="0" indent="0">
              <a:buNone/>
              <a:defRPr sz="1400">
                <a:latin typeface="+mn-lt"/>
                <a:cs typeface="Calibri Light"/>
              </a:defRPr>
            </a:lvl1pPr>
          </a:lstStyle>
          <a:p>
            <a:pPr>
              <a:defRPr/>
            </a:pPr>
            <a:r>
              <a:rPr lang="ru-RU"/>
              <a:t>Название</a:t>
            </a:r>
            <a:endParaRPr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117197" y="2879588"/>
            <a:ext cx="2584337" cy="216000"/>
          </a:xfrm>
          <a:prstGeom prst="rect">
            <a:avLst/>
          </a:prstGeom>
        </p:spPr>
        <p:txBody>
          <a:bodyPr lIns="68580" tIns="34290" rIns="68580" bIns="34290" rtlCol="0"/>
          <a:lstStyle>
            <a:lvl1pPr marL="0" indent="0">
              <a:buNone/>
              <a:defRPr sz="1400">
                <a:latin typeface="+mn-lt"/>
                <a:cs typeface="Calibri Light"/>
              </a:defRPr>
            </a:lvl1pPr>
          </a:lstStyle>
          <a:p>
            <a:pPr>
              <a:defRPr/>
            </a:pPr>
            <a:r>
              <a:rPr lang="ru-RU"/>
              <a:t>Номер телефона</a:t>
            </a:r>
            <a:endParaRPr/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117197" y="3162502"/>
            <a:ext cx="2584337" cy="216803"/>
          </a:xfrm>
          <a:prstGeom prst="rect">
            <a:avLst/>
          </a:prstGeom>
        </p:spPr>
        <p:txBody>
          <a:bodyPr lIns="68580" tIns="34290" rIns="68580" bIns="34290" rtlCol="0"/>
          <a:lstStyle>
            <a:lvl1pPr marL="0" indent="0">
              <a:buNone/>
              <a:defRPr sz="1400">
                <a:latin typeface="+mn-lt"/>
                <a:cs typeface="Calibri Light"/>
              </a:defRPr>
            </a:lvl1pPr>
          </a:lstStyle>
          <a:p>
            <a:pPr>
              <a:defRPr/>
            </a:pPr>
            <a:r>
              <a:rPr lang="ru-RU"/>
              <a:t>Электронная почта </a:t>
            </a:r>
            <a:endParaRPr/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17197" y="3446218"/>
            <a:ext cx="2584337" cy="216000"/>
          </a:xfrm>
          <a:prstGeom prst="rect">
            <a:avLst/>
          </a:prstGeom>
        </p:spPr>
        <p:txBody>
          <a:bodyPr lIns="68580" tIns="34290" rIns="68580" bIns="34290" rtlCol="0"/>
          <a:lstStyle>
            <a:lvl1pPr marL="0" indent="0">
              <a:buNone/>
              <a:defRPr sz="1400">
                <a:latin typeface="+mn-lt"/>
                <a:cs typeface="Calibri Light"/>
              </a:defRPr>
            </a:lvl1pPr>
          </a:lstStyle>
          <a:p>
            <a:pPr>
              <a:defRPr/>
            </a:pPr>
            <a:r>
              <a:rPr lang="ru-RU"/>
              <a:t>Веб-сайт компании</a:t>
            </a:r>
            <a:endParaRPr/>
          </a:p>
        </p:txBody>
      </p:sp>
      <p:sp>
        <p:nvSpPr>
          <p:cNvPr id="14" name="Фигура 4157"/>
          <p:cNvSpPr/>
          <p:nvPr userDrawn="1"/>
        </p:nvSpPr>
        <p:spPr bwMode="auto">
          <a:xfrm>
            <a:off x="4844204" y="2628936"/>
            <a:ext cx="194156" cy="194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rtlCol="0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</a:defRPr>
            </a:pPr>
            <a:endParaRPr lang="ru-RU"/>
          </a:p>
        </p:txBody>
      </p:sp>
      <p:sp>
        <p:nvSpPr>
          <p:cNvPr id="15" name="Фигура 4186"/>
          <p:cNvSpPr/>
          <p:nvPr userDrawn="1"/>
        </p:nvSpPr>
        <p:spPr bwMode="auto">
          <a:xfrm>
            <a:off x="4880717" y="2923490"/>
            <a:ext cx="121130" cy="222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rtlCol="0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</a:defRPr>
            </a:pPr>
            <a:endParaRPr lang="ru-RU"/>
          </a:p>
        </p:txBody>
      </p:sp>
      <p:sp>
        <p:nvSpPr>
          <p:cNvPr id="19" name="Фигура 4379"/>
          <p:cNvSpPr/>
          <p:nvPr userDrawn="1"/>
        </p:nvSpPr>
        <p:spPr bwMode="auto">
          <a:xfrm>
            <a:off x="4844204" y="3245959"/>
            <a:ext cx="194156" cy="14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rtlCol="0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</a:defRPr>
            </a:pPr>
            <a:endParaRPr lang="ru-RU"/>
          </a:p>
        </p:txBody>
      </p:sp>
      <p:sp>
        <p:nvSpPr>
          <p:cNvPr id="20" name="Фигура 4487"/>
          <p:cNvSpPr/>
          <p:nvPr userDrawn="1"/>
        </p:nvSpPr>
        <p:spPr bwMode="auto">
          <a:xfrm>
            <a:off x="4853787" y="3487561"/>
            <a:ext cx="174989" cy="174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rtlCol="0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</a:defRPr>
            </a:pPr>
            <a:endParaRPr lang="ru-RU"/>
          </a:p>
        </p:txBody>
      </p:sp>
      <p:sp>
        <p:nvSpPr>
          <p:cNvPr id="2" name="Заголовок 1" title="Название"/>
          <p:cNvSpPr>
            <a:spLocks noGrp="1"/>
          </p:cNvSpPr>
          <p:nvPr>
            <p:ph type="ctrTitle" hasCustomPrompt="1"/>
          </p:nvPr>
        </p:nvSpPr>
        <p:spPr bwMode="auto">
          <a:xfrm>
            <a:off x="4781791" y="1365767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Щелкните, чтобы изменить стиль образца заголовка</a:t>
            </a:r>
            <a:endParaRPr/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9"/>
          </p:nvPr>
        </p:nvSpPr>
        <p:spPr bwMode="auto">
          <a:xfrm>
            <a:off x="8360229" y="4767263"/>
            <a:ext cx="555170" cy="273844"/>
          </a:xfrm>
        </p:spPr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2501" y="282250"/>
            <a:ext cx="987443" cy="1143788"/>
          </a:xfrm>
          <a:prstGeom prst="rect">
            <a:avLst/>
          </a:prstGeom>
        </p:spPr>
      </p:pic>
      <p:sp>
        <p:nvSpPr>
          <p:cNvPr id="17" name="Заголовок 1"/>
          <p:cNvSpPr txBox="1"/>
          <p:nvPr userDrawn="1"/>
        </p:nvSpPr>
        <p:spPr bwMode="auto">
          <a:xfrm>
            <a:off x="1634044" y="-59960"/>
            <a:ext cx="4822388" cy="1023665"/>
          </a:xfrm>
          <a:prstGeom prst="rect">
            <a:avLst/>
          </a:prstGeom>
        </p:spPr>
        <p:txBody>
          <a:bodyPr vert="horz" lIns="68580" tIns="34290" rIns="68580" bIns="0" rtlCol="0" anchor="b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en-IN"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500" b="0"/>
              <a:t>МИНИСТЕРСТВО ЭКОНОМИЧЕСКОГО РАЗВИТИЯ, ИНВЕСТИЦИЙ, ТУРИЗМА И ВНЕШНИХ СВЯЗЕЙ ОРЕНБУРГСКОЙ ОБЛАСТИ </a:t>
            </a:r>
            <a:endParaRPr/>
          </a:p>
        </p:txBody>
      </p:sp>
      <p:cxnSp>
        <p:nvCxnSpPr>
          <p:cNvPr id="26" name="Прямая соединительная линия 25"/>
          <p:cNvCxnSpPr>
            <a:cxnSpLocks/>
          </p:cNvCxnSpPr>
          <p:nvPr userDrawn="1"/>
        </p:nvCxnSpPr>
        <p:spPr bwMode="auto">
          <a:xfrm flipV="1">
            <a:off x="0" y="1013266"/>
            <a:ext cx="4020305" cy="20265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</p:cNvCxnSpPr>
          <p:nvPr userDrawn="1"/>
        </p:nvCxnSpPr>
        <p:spPr bwMode="auto">
          <a:xfrm flipV="1">
            <a:off x="6729058" y="3917314"/>
            <a:ext cx="2414942" cy="122618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/>
          </p:cNvCxnSpPr>
          <p:nvPr userDrawn="1"/>
        </p:nvCxnSpPr>
        <p:spPr bwMode="auto">
          <a:xfrm flipV="1">
            <a:off x="-13378" y="3525012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253898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360229" y="4767263"/>
            <a:ext cx="5551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699F50C-BE38-4BD0-BA84-9B090E1F2B9B}" type="slidenum">
              <a:rPr lang="ru-RU"/>
              <a:t>‹#›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389008" y="156772"/>
            <a:ext cx="8126342" cy="860976"/>
          </a:xfrm>
          <a:prstGeom prst="rect">
            <a:avLst/>
          </a:prstGeom>
        </p:spPr>
        <p:txBody>
          <a:bodyPr vert="horz" lIns="68580" tIns="34290" rIns="68580" bIns="0" rtlCol="0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685800">
        <a:lnSpc>
          <a:spcPct val="90000"/>
        </a:lnSpc>
        <a:spcBef>
          <a:spcPts val="0"/>
        </a:spcBef>
        <a:buNone/>
        <a:defRPr lang="en-IN" sz="3300" b="1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Clr>
          <a:srgbClr val="2E7A40"/>
        </a:buClr>
        <a:buFont typeface="Arial"/>
        <a:buChar char="•"/>
        <a:defRPr lang="en-US" sz="18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Clr>
          <a:srgbClr val="2E7A40"/>
        </a:buClr>
        <a:buFont typeface="Arial"/>
        <a:buChar char="•"/>
        <a:defRPr lang="en-US" sz="15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Clr>
          <a:srgbClr val="2E7A40"/>
        </a:buClr>
        <a:buFont typeface="Arial"/>
        <a:buChar char="•"/>
        <a:defRPr lang="en-US" sz="14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Clr>
          <a:srgbClr val="2E7A40"/>
        </a:buClr>
        <a:buFont typeface="Arial"/>
        <a:buChar char="•"/>
        <a:defRPr lang="en-US" sz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Clr>
          <a:srgbClr val="2E7A40"/>
        </a:buClr>
        <a:buFont typeface="Arial"/>
        <a:buChar char="•"/>
        <a:defRPr lang="en-IN" sz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4313208" y="1472542"/>
            <a:ext cx="4830792" cy="25732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/>
              <a:t>Об итогах достижения плана </a:t>
            </a:r>
            <a:r>
              <a:rPr lang="ru-RU" sz="2000" dirty="0" smtClean="0"/>
              <a:t>мероприятий «</a:t>
            </a:r>
            <a:r>
              <a:rPr lang="ru-RU" sz="2000" dirty="0"/>
              <a:t>дорожной карты</a:t>
            </a:r>
            <a:r>
              <a:rPr lang="ru-RU" sz="2000" dirty="0" smtClean="0"/>
              <a:t>» </a:t>
            </a:r>
            <a:r>
              <a:rPr lang="ru-RU" sz="2000" dirty="0"/>
              <a:t>по содействию развитию конкуренции Оренбургской области в 2021 году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300" dirty="0"/>
              <a:t/>
            </a:r>
            <a:br>
              <a:rPr lang="ru-RU" sz="2300" dirty="0"/>
            </a:br>
            <a:endParaRPr lang="ru-RU" sz="23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 bwMode="auto">
          <a:xfrm>
            <a:off x="3714375" y="3624844"/>
            <a:ext cx="4247806" cy="943181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endParaRPr lang="ru-RU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ru-RU">
                <a:latin typeface="Arial"/>
              </a:rPr>
              <a:t>Начальник отдела стратегии</a:t>
            </a:r>
            <a:endParaRPr/>
          </a:p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ru-RU">
                <a:latin typeface="Arial"/>
              </a:rPr>
              <a:t>В.М. Батраев</a:t>
            </a:r>
            <a:endParaRPr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4294967295"/>
          </p:nvPr>
        </p:nvSpPr>
        <p:spPr bwMode="auto">
          <a:xfrm>
            <a:off x="8028384" y="4680168"/>
            <a:ext cx="1008112" cy="273844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</a:rPr>
              <a:t>21.04.2022</a:t>
            </a:r>
            <a:endParaRPr lang="ru-RU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8699F50C-BE38-4BD0-BA84-9B090E1F2B9B}" type="slidenum">
              <a:rPr lang="ru-RU"/>
              <a:t>10</a:t>
            </a:fld>
            <a:endParaRPr lang="ru-RU"/>
          </a:p>
        </p:txBody>
      </p:sp>
      <p:sp>
        <p:nvSpPr>
          <p:cNvPr id="7" name="Заголовок 4"/>
          <p:cNvSpPr txBox="1"/>
          <p:nvPr/>
        </p:nvSpPr>
        <p:spPr bwMode="auto">
          <a:xfrm>
            <a:off x="339515" y="336035"/>
            <a:ext cx="6196765" cy="1026940"/>
          </a:xfrm>
          <a:prstGeom prst="rect">
            <a:avLst/>
          </a:prstGeom>
        </p:spPr>
        <p:txBody>
          <a:bodyPr vert="horz" lIns="68580" tIns="34290" rIns="68580" bIns="0" rtlCol="0" anchor="b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en-IN"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100"/>
              <a:t>Результаты мониторинга 2021 года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1400" spc="225">
                <a:solidFill>
                  <a:schemeClr val="accent6"/>
                </a:solidFill>
                <a:ea typeface="Arial"/>
                <a:cs typeface="Arial"/>
              </a:rPr>
              <a:t>Наиболее существенные административные барьеры для ведения бизнеса</a:t>
            </a:r>
            <a:endParaRPr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35999" y="1440611"/>
          <a:ext cx="8450802" cy="325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8699F50C-BE38-4BD0-BA84-9B090E1F2B9B}" type="slidenum">
              <a:rPr lang="ru-RU"/>
              <a:t>11</a:t>
            </a:fld>
            <a:endParaRPr lang="ru-RU"/>
          </a:p>
        </p:txBody>
      </p:sp>
      <p:sp>
        <p:nvSpPr>
          <p:cNvPr id="7" name="Заголовок 4"/>
          <p:cNvSpPr txBox="1"/>
          <p:nvPr/>
        </p:nvSpPr>
        <p:spPr bwMode="auto">
          <a:xfrm>
            <a:off x="339515" y="336035"/>
            <a:ext cx="6196765" cy="1026940"/>
          </a:xfrm>
          <a:prstGeom prst="rect">
            <a:avLst/>
          </a:prstGeom>
        </p:spPr>
        <p:txBody>
          <a:bodyPr vert="horz" lIns="68580" tIns="34290" rIns="68580" bIns="0" rtlCol="0" anchor="b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en-IN"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100"/>
              <a:t>Результаты мониторинга 2021 года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1400" spc="225">
                <a:solidFill>
                  <a:schemeClr val="accent6"/>
                </a:solidFill>
                <a:ea typeface="Arial"/>
                <a:cs typeface="Arial"/>
              </a:rPr>
              <a:t>Уровень преодолимости административных барьеров на рынках товаров, работ и услуг</a:t>
            </a:r>
            <a:endParaRPr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95536" y="1552754"/>
          <a:ext cx="7937580" cy="3019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8699F50C-BE38-4BD0-BA84-9B090E1F2B9B}" type="slidenum">
              <a:rPr lang="ru-RU"/>
              <a:t>12</a:t>
            </a:fld>
            <a:endParaRPr lang="ru-RU"/>
          </a:p>
        </p:txBody>
      </p:sp>
      <p:sp>
        <p:nvSpPr>
          <p:cNvPr id="7" name="Заголовок 4"/>
          <p:cNvSpPr txBox="1"/>
          <p:nvPr/>
        </p:nvSpPr>
        <p:spPr bwMode="auto">
          <a:xfrm>
            <a:off x="339515" y="336035"/>
            <a:ext cx="6196765" cy="1026940"/>
          </a:xfrm>
          <a:prstGeom prst="rect">
            <a:avLst/>
          </a:prstGeom>
        </p:spPr>
        <p:txBody>
          <a:bodyPr vert="horz" lIns="68580" tIns="34290" rIns="68580" bIns="0" rtlCol="0" anchor="b">
            <a:normAutofit fontScale="900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en-IN"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100"/>
              <a:t>Результаты мониторинга 2021 года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1400" spc="225">
                <a:solidFill>
                  <a:schemeClr val="accent6"/>
                </a:solidFill>
                <a:ea typeface="Arial"/>
                <a:cs typeface="Arial"/>
              </a:rPr>
              <a:t>Обращения в контрольно-надзорные органы в защиту прав предпринимателей и устранении административных барьеров</a:t>
            </a:r>
            <a:endParaRPr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395536" y="1362975"/>
          <a:ext cx="7523513" cy="345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8699F50C-BE38-4BD0-BA84-9B090E1F2B9B}" type="slidenum">
              <a:rPr lang="ru-RU"/>
              <a:t>13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48818" y="224286"/>
          <a:ext cx="8783039" cy="460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5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Батраев Валерий</a:t>
            </a:r>
            <a:endParaRPr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78-64-22</a:t>
            </a:r>
            <a:endParaRPr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7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en-US"/>
              <a:t>vmb@mail.orb.ru</a:t>
            </a:r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8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en-US" u="sng"/>
              <a:t>mineconomy.orb.ru</a:t>
            </a:r>
            <a:endParaRPr lang="ru-RU" u="sng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Спикер</a:t>
            </a:r>
            <a:endParaRPr lang="ru-RU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8"/>
          </p:nvPr>
        </p:nvSpPr>
        <p:spPr bwMode="auto"/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377490" y="401182"/>
            <a:ext cx="631660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1"/>
                </a:solidFill>
                <a:latin typeface="Arial"/>
                <a:ea typeface="Arial"/>
                <a:cs typeface="Arial"/>
              </a:rPr>
              <a:t>Развитие конкуренции в Оренбургской области</a:t>
            </a:r>
            <a:endParaRPr/>
          </a:p>
        </p:txBody>
      </p:sp>
      <p:grpSp>
        <p:nvGrpSpPr>
          <p:cNvPr id="5" name="Схема 4"/>
          <p:cNvGrpSpPr/>
          <p:nvPr/>
        </p:nvGrpSpPr>
        <p:grpSpPr bwMode="auto">
          <a:xfrm>
            <a:off x="96430" y="589695"/>
            <a:ext cx="9073009" cy="4720425"/>
            <a:chOff x="96430" y="0"/>
            <a:chExt cx="9073009" cy="4720425"/>
          </a:xfrm>
        </p:grpSpPr>
        <p:sp>
          <p:nvSpPr>
            <p:cNvPr id="2" name="Стрелка вправо 1"/>
            <p:cNvSpPr/>
            <p:nvPr/>
          </p:nvSpPr>
          <p:spPr bwMode="auto">
            <a:xfrm>
              <a:off x="688232" y="0"/>
              <a:ext cx="7799968" cy="47204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3" name="Скругленный прямоугольник 2"/>
            <p:cNvSpPr/>
            <p:nvPr/>
          </p:nvSpPr>
          <p:spPr bwMode="auto">
            <a:xfrm>
              <a:off x="96430" y="1416127"/>
              <a:ext cx="1618421" cy="188816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/>
                <a:t>Указ Президента Российской Федерации от           21.12 .2017 №618     «Об основных направлениях государственной политики по развитию конкуренции»</a:t>
              </a:r>
              <a:endParaRPr/>
            </a:p>
          </p:txBody>
        </p:sp>
        <p:sp>
          <p:nvSpPr>
            <p:cNvPr id="6" name="Скругленный прямоугольник 5"/>
            <p:cNvSpPr/>
            <p:nvPr/>
          </p:nvSpPr>
          <p:spPr bwMode="auto">
            <a:xfrm>
              <a:off x="1890847" y="1416127"/>
              <a:ext cx="1618421" cy="188816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shade val="80000"/>
                <a:hueOff val="159189"/>
                <a:satOff val="-23643"/>
                <a:lumOff val="11798"/>
                <a:alphaOff val="0"/>
              </a:schemeClr>
            </a:solidFill>
            <a:ln>
              <a:noFill/>
            </a:ln>
            <a:effectLst/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/>
                <a:t>Национальный план развития конкуренции в Российской Федерации на 2018-2020 годы</a:t>
              </a:r>
              <a:endParaRPr/>
            </a:p>
          </p:txBody>
        </p:sp>
        <p:sp>
          <p:nvSpPr>
            <p:cNvPr id="7" name="Скругленный прямоугольник 6"/>
            <p:cNvSpPr/>
            <p:nvPr/>
          </p:nvSpPr>
          <p:spPr bwMode="auto">
            <a:xfrm>
              <a:off x="3779005" y="1416127"/>
              <a:ext cx="1618421" cy="188816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shade val="80000"/>
                <a:hueOff val="318378"/>
                <a:satOff val="-47286"/>
                <a:lumOff val="23595"/>
                <a:alphaOff val="0"/>
              </a:schemeClr>
            </a:solidFill>
            <a:ln>
              <a:noFill/>
            </a:ln>
            <a:effectLst/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b="1">
                  <a:solidFill>
                    <a:schemeClr val="bg1"/>
                  </a:solidFill>
                </a:rPr>
                <a:t>Распоряжение Правительства Российской Федерации от 17.04.2019 № 768-р «Об утверждении Стандарта развития конкуренции в субъектах Российской Федерации»</a:t>
              </a:r>
              <a:endParaRPr lang="ru-RU" sz="1050" b="1"/>
            </a:p>
          </p:txBody>
        </p:sp>
        <p:sp>
          <p:nvSpPr>
            <p:cNvPr id="8" name="Скругленный прямоугольник 7"/>
            <p:cNvSpPr/>
            <p:nvPr/>
          </p:nvSpPr>
          <p:spPr bwMode="auto">
            <a:xfrm>
              <a:off x="5667164" y="1416127"/>
              <a:ext cx="1618421" cy="188816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shade val="80000"/>
                <a:hueOff val="477567"/>
                <a:satOff val="-70929"/>
                <a:lumOff val="35393"/>
                <a:alphaOff val="0"/>
              </a:schemeClr>
            </a:solidFill>
            <a:ln>
              <a:noFill/>
            </a:ln>
            <a:effectLst/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/>
                <a:t>Указ Губернатора Оренбургской области от 23.09.2019 №437-ук (в редакции указ Губернатора              Оренбургской области от 20.12.2021            № 705-ук)</a:t>
              </a:r>
              <a:endParaRPr lang="ru-RU" sz="1200"/>
            </a:p>
          </p:txBody>
        </p:sp>
        <p:sp>
          <p:nvSpPr>
            <p:cNvPr id="10" name="Скругленный прямоугольник 9"/>
            <p:cNvSpPr/>
            <p:nvPr/>
          </p:nvSpPr>
          <p:spPr bwMode="auto">
            <a:xfrm>
              <a:off x="7551018" y="1416127"/>
              <a:ext cx="1618421" cy="188816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shade val="80000"/>
                <a:hueOff val="636757"/>
                <a:satOff val="-94572"/>
                <a:lumOff val="47191"/>
                <a:alphaOff val="0"/>
              </a:schemeClr>
            </a:solidFill>
            <a:ln>
              <a:noFill/>
            </a:ln>
            <a:effectLst/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b="1">
                  <a:solidFill>
                    <a:srgbClr val="C00000"/>
                  </a:solidFill>
                </a:rPr>
                <a:t>41</a:t>
              </a:r>
              <a:r>
                <a:rPr lang="ru-RU" sz="1300" b="1">
                  <a:solidFill>
                    <a:schemeClr val="accent2"/>
                  </a:solidFill>
                </a:rPr>
                <a:t> </a:t>
              </a:r>
              <a:r>
                <a:rPr lang="ru-RU" sz="1200" b="1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ключевой показатель,                     </a:t>
              </a:r>
              <a:r>
                <a:rPr lang="ru-RU" sz="1500" b="1">
                  <a:solidFill>
                    <a:srgbClr val="C00000"/>
                  </a:solidFill>
                </a:rPr>
                <a:t>37</a:t>
              </a:r>
              <a:r>
                <a:rPr lang="ru-RU" sz="1200" b="1">
                  <a:solidFill>
                    <a:srgbClr val="C00000"/>
                  </a:solidFill>
                </a:rPr>
                <a:t> </a:t>
              </a:r>
              <a:r>
                <a:rPr lang="ru-RU" sz="1200" b="1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товарных рынков,                 </a:t>
              </a:r>
              <a:r>
                <a:rPr lang="ru-RU" sz="1400" b="1">
                  <a:solidFill>
                    <a:srgbClr val="C00000"/>
                  </a:solidFill>
                </a:rPr>
                <a:t>200</a:t>
              </a:r>
              <a:r>
                <a:rPr lang="ru-RU" sz="1200" b="1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 мероприятий               (в т. ч. </a:t>
              </a:r>
              <a:r>
                <a:rPr lang="ru-RU" sz="1400" b="1">
                  <a:solidFill>
                    <a:srgbClr val="C00000"/>
                  </a:solidFill>
                </a:rPr>
                <a:t>62</a:t>
              </a:r>
              <a:r>
                <a:rPr lang="ru-RU" sz="1200" b="1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 системных)                 </a:t>
              </a:r>
              <a:endParaRPr lang="ru-RU" sz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8"/>
          </p:nvPr>
        </p:nvSpPr>
        <p:spPr bwMode="auto"/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3</a:t>
            </a:fld>
            <a:endParaRPr lang="ru-RU"/>
          </a:p>
        </p:txBody>
      </p:sp>
      <p:sp>
        <p:nvSpPr>
          <p:cNvPr id="13" name="Заголовок 13"/>
          <p:cNvSpPr>
            <a:spLocks noGrp="1"/>
          </p:cNvSpPr>
          <p:nvPr>
            <p:ph type="title"/>
          </p:nvPr>
        </p:nvSpPr>
        <p:spPr bwMode="auto">
          <a:xfrm>
            <a:off x="319177" y="172528"/>
            <a:ext cx="6659479" cy="93165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1700"/>
              <a:t>Достижение ключевых показателей </a:t>
            </a:r>
            <a:br>
              <a:rPr lang="ru-RU" sz="1700"/>
            </a:br>
            <a:r>
              <a:rPr lang="ru-RU" sz="1700"/>
              <a:t>Национального плана развития конкуренции в </a:t>
            </a:r>
            <a:br>
              <a:rPr lang="ru-RU" sz="1700"/>
            </a:br>
            <a:r>
              <a:rPr lang="ru-RU" sz="1700"/>
              <a:t>Российской Федерации на 2018-2020 гг.</a:t>
            </a:r>
            <a:r>
              <a:rPr lang="ru-RU" sz="1700">
                <a:solidFill>
                  <a:schemeClr val="tx2"/>
                </a:solidFill>
              </a:rPr>
              <a:t/>
            </a:r>
            <a:br>
              <a:rPr lang="ru-RU" sz="1700">
                <a:solidFill>
                  <a:schemeClr val="tx2"/>
                </a:solidFill>
              </a:rPr>
            </a:br>
            <a:endParaRPr lang="ru-RU" sz="170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171949" y="2107271"/>
            <a:ext cx="4629152" cy="2631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 algn="ctr">
              <a:lnSpc>
                <a:spcPct val="90000"/>
              </a:lnSpc>
              <a:spcBef>
                <a:spcPts val="750"/>
              </a:spcBef>
              <a:buClr>
                <a:srgbClr val="2E7A40"/>
              </a:buClr>
              <a:buFont typeface="Arial"/>
              <a:buChar char="•"/>
              <a:defRPr/>
            </a:pPr>
            <a:endParaRPr lang="ru-RU" b="1" spc="225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78204" y="1975006"/>
            <a:ext cx="85228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  <a:defRPr/>
            </a:pPr>
            <a:r>
              <a:rPr lang="ru-RU" sz="1600"/>
              <a:t>Обеспечено </a:t>
            </a:r>
            <a:r>
              <a:rPr lang="ru-RU" sz="1600" b="1"/>
              <a:t>во всех отраслях </a:t>
            </a:r>
            <a:r>
              <a:rPr lang="ru-RU" sz="1600"/>
              <a:t>экономики </a:t>
            </a:r>
            <a:r>
              <a:rPr lang="ru-RU" sz="1600" b="1"/>
              <a:t>присутствие хозяйствующих субъектов частной формы собственности</a:t>
            </a:r>
            <a:r>
              <a:rPr lang="ru-RU" sz="1600"/>
              <a:t> (</a:t>
            </a:r>
            <a:r>
              <a:rPr lang="ru-RU" sz="1600" i="1"/>
              <a:t>за исключением сфер деятельности субъектов естественных монополий и организаций оборонно-промышленного комплекса</a:t>
            </a:r>
            <a:r>
              <a:rPr lang="ru-RU" sz="1600"/>
              <a:t>); 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endParaRPr lang="ru-RU" sz="800"/>
          </a:p>
          <a:p>
            <a:pPr marL="285750" lvl="0" indent="-285750">
              <a:buFont typeface="Arial"/>
              <a:buChar char="•"/>
              <a:defRPr/>
            </a:pPr>
            <a:r>
              <a:rPr lang="ru-RU" sz="1600"/>
              <a:t>в 2020 году по сравнению с 2017 годом доля закупок в сфере государственного и муниципального заказа, участниками которых являются только субъекты СМП и СОНКО, </a:t>
            </a:r>
            <a:r>
              <a:rPr lang="ru-RU" sz="1600" b="1"/>
              <a:t>выросла с 15,7% до 26%</a:t>
            </a:r>
            <a:r>
              <a:rPr lang="ru-RU" sz="1600"/>
              <a:t> (</a:t>
            </a:r>
            <a:r>
              <a:rPr lang="ru-RU" sz="1600" i="1"/>
              <a:t>причем в 2019 году доля закупок выросла более чем в 3 раза – до 47,5%</a:t>
            </a:r>
            <a:r>
              <a:rPr lang="ru-RU" sz="1600"/>
              <a:t>);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endParaRPr lang="ru-RU" sz="900"/>
          </a:p>
          <a:p>
            <a:pPr marL="285750" lvl="0" indent="-285750">
              <a:buFont typeface="Arial"/>
              <a:buChar char="•"/>
              <a:defRPr/>
            </a:pPr>
            <a:r>
              <a:rPr lang="ru-RU" sz="1600"/>
              <a:t>количество зафиксированных нарушений антимонопольного законодательства со стороны органов государственной власти и органов местного самоуправления в 2020 году снизилось </a:t>
            </a:r>
            <a:r>
              <a:rPr lang="ru-RU" sz="1600" b="1"/>
              <a:t>в 2 раза</a:t>
            </a:r>
            <a:r>
              <a:rPr lang="ru-RU" sz="1600"/>
              <a:t> по сравнению с 2017 годом. 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1707" t="36702" r="39681" b="49163"/>
          <a:stretch/>
        </p:blipFill>
        <p:spPr bwMode="auto">
          <a:xfrm>
            <a:off x="459352" y="879894"/>
            <a:ext cx="6139856" cy="109511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8"/>
          </p:nvPr>
        </p:nvSpPr>
        <p:spPr bwMode="auto"/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4</a:t>
            </a:fld>
            <a:endParaRPr lang="ru-RU"/>
          </a:p>
        </p:txBody>
      </p:sp>
      <p:sp>
        <p:nvSpPr>
          <p:cNvPr id="15" name="Заголовок 13"/>
          <p:cNvSpPr>
            <a:spLocks noGrp="1"/>
          </p:cNvSpPr>
          <p:nvPr>
            <p:ph type="title"/>
          </p:nvPr>
        </p:nvSpPr>
        <p:spPr bwMode="auto">
          <a:xfrm>
            <a:off x="241540" y="189780"/>
            <a:ext cx="7228937" cy="100929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1700" b="0"/>
              <a:t>В сентябре 2021 года распоряжением Правительства</a:t>
            </a:r>
            <a:br>
              <a:rPr lang="ru-RU" sz="1700" b="0"/>
            </a:br>
            <a:r>
              <a:rPr lang="ru-RU" sz="1700" b="0"/>
              <a:t>Российской Федерации утвержден </a:t>
            </a:r>
            <a:r>
              <a:rPr lang="ru-RU" sz="1700"/>
              <a:t>Национальный план</a:t>
            </a:r>
            <a:br>
              <a:rPr lang="ru-RU" sz="1700"/>
            </a:br>
            <a:r>
              <a:rPr lang="ru-RU" sz="1700"/>
              <a:t>развития конкуренции на период 2021-2025 годов </a:t>
            </a:r>
            <a:r>
              <a:rPr lang="ru-RU" sz="1800"/>
              <a:t/>
            </a:r>
            <a:br>
              <a:rPr lang="ru-RU" sz="1800"/>
            </a:br>
            <a:endParaRPr lang="ru-RU" sz="1700"/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449291" y="1069675"/>
            <a:ext cx="6026993" cy="87126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1777040" y="1557359"/>
            <a:ext cx="4699244" cy="681486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2923635" y="1857396"/>
            <a:ext cx="3552649" cy="681486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 bwMode="auto">
          <a:xfrm>
            <a:off x="4321834" y="2107271"/>
            <a:ext cx="2164691" cy="681486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24"/>
          <p:cNvSpPr txBox="1"/>
          <p:nvPr/>
        </p:nvSpPr>
        <p:spPr bwMode="auto">
          <a:xfrm>
            <a:off x="449293" y="1731783"/>
            <a:ext cx="1327748" cy="1277273"/>
          </a:xfrm>
          <a:prstGeom prst="rect">
            <a:avLst/>
          </a:prstGeom>
          <a:noFill/>
          <a:ln>
            <a:solidFill>
              <a:srgbClr val="012F4B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/>
              <a:t>Обеспечение эффективного и прозрачного управления</a:t>
            </a:r>
            <a:br>
              <a:rPr lang="ru-RU" sz="1100"/>
            </a:br>
            <a:r>
              <a:rPr lang="ru-RU" sz="1100"/>
              <a:t>государственной и муниципальной собственностью </a:t>
            </a:r>
            <a:endParaRPr/>
          </a:p>
        </p:txBody>
      </p:sp>
      <p:sp>
        <p:nvSpPr>
          <p:cNvPr id="26" name="TextBox 25"/>
          <p:cNvSpPr txBox="1"/>
          <p:nvPr/>
        </p:nvSpPr>
        <p:spPr bwMode="auto">
          <a:xfrm>
            <a:off x="1777041" y="2090251"/>
            <a:ext cx="1146594" cy="1107996"/>
          </a:xfrm>
          <a:prstGeom prst="rect">
            <a:avLst/>
          </a:prstGeom>
          <a:noFill/>
          <a:ln>
            <a:solidFill>
              <a:srgbClr val="012F4B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/>
              <a:t>Обеспечение недискриминационного доступа к</a:t>
            </a:r>
            <a:br>
              <a:rPr lang="ru-RU" sz="1100"/>
            </a:br>
            <a:r>
              <a:rPr lang="ru-RU" sz="1100"/>
              <a:t>природным ресурсам </a:t>
            </a:r>
            <a:endParaRPr lang="ru-RU"/>
          </a:p>
        </p:txBody>
      </p:sp>
      <p:sp>
        <p:nvSpPr>
          <p:cNvPr id="27" name="TextBox 26"/>
          <p:cNvSpPr txBox="1"/>
          <p:nvPr/>
        </p:nvSpPr>
        <p:spPr bwMode="auto">
          <a:xfrm>
            <a:off x="4321833" y="2624335"/>
            <a:ext cx="1915065" cy="815608"/>
          </a:xfrm>
          <a:prstGeom prst="rect">
            <a:avLst/>
          </a:prstGeom>
          <a:noFill/>
          <a:ln>
            <a:solidFill>
              <a:srgbClr val="012F4B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/>
              <a:t>Развитие малого и среднего предпринимательства 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 bwMode="auto">
          <a:xfrm>
            <a:off x="1853959" y="3561322"/>
            <a:ext cx="1449238" cy="769441"/>
          </a:xfrm>
          <a:prstGeom prst="rect">
            <a:avLst/>
          </a:prstGeom>
          <a:noFill/>
          <a:ln>
            <a:solidFill>
              <a:srgbClr val="012F4B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/>
              <a:t>Цифровизация антимонопольного и тарифного</a:t>
            </a:r>
            <a:br>
              <a:rPr lang="ru-RU" sz="1100"/>
            </a:br>
            <a:r>
              <a:rPr lang="ru-RU" sz="1100"/>
              <a:t>регулирования </a:t>
            </a:r>
            <a:endParaRPr/>
          </a:p>
        </p:txBody>
      </p:sp>
      <p:sp>
        <p:nvSpPr>
          <p:cNvPr id="29" name="TextBox 28"/>
          <p:cNvSpPr txBox="1"/>
          <p:nvPr/>
        </p:nvSpPr>
        <p:spPr bwMode="auto">
          <a:xfrm>
            <a:off x="2923635" y="2370420"/>
            <a:ext cx="1398199" cy="938719"/>
          </a:xfrm>
          <a:prstGeom prst="rect">
            <a:avLst/>
          </a:prstGeom>
          <a:noFill/>
          <a:ln>
            <a:solidFill>
              <a:srgbClr val="012F4B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/>
              <a:t>Дерегулирование сфер естественных монополий </a:t>
            </a:r>
            <a:endParaRPr/>
          </a:p>
          <a:p>
            <a:pPr>
              <a:defRPr/>
            </a:pPr>
            <a:endParaRPr lang="ru-RU" sz="110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3303197" y="3722399"/>
            <a:ext cx="2311880" cy="769441"/>
          </a:xfrm>
          <a:prstGeom prst="rect">
            <a:avLst/>
          </a:prstGeom>
          <a:noFill/>
          <a:ln>
            <a:solidFill>
              <a:srgbClr val="012F4B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/>
              <a:t>Унификация и систематизация государственных и</a:t>
            </a:r>
            <a:br>
              <a:rPr lang="ru-RU" sz="1100"/>
            </a:br>
            <a:r>
              <a:rPr lang="ru-RU" sz="1100"/>
              <a:t>муниципальных преференций хозяйствующим субъектам </a:t>
            </a:r>
            <a:endParaRPr/>
          </a:p>
        </p:txBody>
      </p:sp>
      <p:sp>
        <p:nvSpPr>
          <p:cNvPr id="31" name="TextBox 30"/>
          <p:cNvSpPr txBox="1"/>
          <p:nvPr/>
        </p:nvSpPr>
        <p:spPr bwMode="auto">
          <a:xfrm>
            <a:off x="526211" y="3411320"/>
            <a:ext cx="1327748" cy="769441"/>
          </a:xfrm>
          <a:prstGeom prst="rect">
            <a:avLst/>
          </a:prstGeom>
          <a:noFill/>
          <a:ln>
            <a:solidFill>
              <a:srgbClr val="012F4B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/>
              <a:t>Развитие организованной (биржевой) торговли </a:t>
            </a:r>
            <a:endParaRPr/>
          </a:p>
        </p:txBody>
      </p:sp>
      <p:sp>
        <p:nvSpPr>
          <p:cNvPr id="33" name="TextBox 32"/>
          <p:cNvSpPr txBox="1"/>
          <p:nvPr/>
        </p:nvSpPr>
        <p:spPr bwMode="auto">
          <a:xfrm>
            <a:off x="585877" y="1336032"/>
            <a:ext cx="4477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bg1"/>
                </a:solidFill>
              </a:rPr>
              <a:t>Основные направления реформ:</a:t>
            </a:r>
            <a:endParaRPr/>
          </a:p>
        </p:txBody>
      </p:sp>
      <p:sp>
        <p:nvSpPr>
          <p:cNvPr id="35" name="TextBox 34"/>
          <p:cNvSpPr txBox="1"/>
          <p:nvPr/>
        </p:nvSpPr>
        <p:spPr bwMode="auto">
          <a:xfrm>
            <a:off x="6476284" y="1093862"/>
            <a:ext cx="27690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C00000"/>
                </a:solidFill>
              </a:rPr>
              <a:t>к 2025 г. необходимо обеспечить</a:t>
            </a:r>
            <a:r>
              <a:rPr lang="ru-RU" sz="1200"/>
              <a:t>: </a:t>
            </a:r>
            <a:endParaRPr/>
          </a:p>
          <a:p>
            <a:pPr>
              <a:defRPr/>
            </a:pPr>
            <a:r>
              <a:rPr lang="ru-RU" sz="800">
                <a:solidFill>
                  <a:schemeClr val="bg1"/>
                </a:solidFill>
              </a:rPr>
              <a:t>р</a:t>
            </a:r>
            <a:endParaRPr lang="ru-RU" sz="1200"/>
          </a:p>
          <a:p>
            <a:pPr>
              <a:defRPr/>
            </a:pPr>
            <a:r>
              <a:rPr lang="ru-RU" sz="1200"/>
              <a:t>✓ </a:t>
            </a:r>
            <a:r>
              <a:rPr lang="ru-RU" sz="1200" b="1"/>
              <a:t>снижение</a:t>
            </a:r>
            <a:r>
              <a:rPr lang="ru-RU" sz="1200"/>
              <a:t> доли организаций </a:t>
            </a:r>
            <a:endParaRPr/>
          </a:p>
          <a:p>
            <a:pPr>
              <a:defRPr/>
            </a:pPr>
            <a:r>
              <a:rPr lang="ru-RU" sz="1200"/>
              <a:t>с государственным и</a:t>
            </a:r>
            <a:br>
              <a:rPr lang="ru-RU" sz="1200"/>
            </a:br>
            <a:r>
              <a:rPr lang="ru-RU" sz="1200"/>
              <a:t>муниципальным участием в</a:t>
            </a:r>
            <a:endParaRPr/>
          </a:p>
          <a:p>
            <a:pPr>
              <a:defRPr/>
            </a:pPr>
            <a:r>
              <a:rPr lang="ru-RU" sz="1200" b="1"/>
              <a:t>15 отраслях (сферах)</a:t>
            </a:r>
            <a:endParaRPr/>
          </a:p>
          <a:p>
            <a:pPr>
              <a:defRPr/>
            </a:pPr>
            <a:r>
              <a:rPr lang="ru-RU" sz="500">
                <a:solidFill>
                  <a:schemeClr val="bg1"/>
                </a:solidFill>
              </a:rPr>
              <a:t>р</a:t>
            </a:r>
            <a:r>
              <a:rPr lang="ru-RU" sz="1200"/>
              <a:t/>
            </a:r>
            <a:br>
              <a:rPr lang="ru-RU" sz="1200"/>
            </a:br>
            <a:r>
              <a:rPr lang="ru-RU" sz="1200"/>
              <a:t>✓ численность занятых в сфере </a:t>
            </a:r>
            <a:r>
              <a:rPr lang="ru-RU" sz="1200" b="1"/>
              <a:t>малого и среднего</a:t>
            </a:r>
            <a:br>
              <a:rPr lang="ru-RU" sz="1200" b="1"/>
            </a:br>
            <a:r>
              <a:rPr lang="ru-RU" sz="1200" b="1"/>
              <a:t>предпринимательства</a:t>
            </a:r>
            <a:r>
              <a:rPr lang="ru-RU" sz="1200"/>
              <a:t>, включая индивидуальных</a:t>
            </a:r>
            <a:br>
              <a:rPr lang="ru-RU" sz="1200"/>
            </a:br>
            <a:r>
              <a:rPr lang="ru-RU" sz="1200"/>
              <a:t>предпринимателей </a:t>
            </a:r>
            <a:r>
              <a:rPr lang="ru-RU" sz="1200" b="1"/>
              <a:t>не </a:t>
            </a:r>
            <a:endParaRPr/>
          </a:p>
          <a:p>
            <a:pPr>
              <a:defRPr/>
            </a:pPr>
            <a:r>
              <a:rPr lang="ru-RU" sz="1200" b="1"/>
              <a:t>менее 25 млн. человек</a:t>
            </a:r>
            <a:endParaRPr/>
          </a:p>
          <a:p>
            <a:pPr>
              <a:defRPr/>
            </a:pPr>
            <a:r>
              <a:rPr lang="ru-RU" sz="800">
                <a:solidFill>
                  <a:schemeClr val="bg1"/>
                </a:solidFill>
              </a:rPr>
              <a:t>р</a:t>
            </a:r>
            <a:r>
              <a:rPr lang="ru-RU" sz="1200" b="1"/>
              <a:t/>
            </a:r>
            <a:br>
              <a:rPr lang="ru-RU" sz="1200" b="1"/>
            </a:br>
            <a:r>
              <a:rPr lang="ru-RU" sz="1200"/>
              <a:t>✓ </a:t>
            </a:r>
            <a:r>
              <a:rPr lang="ru-RU" sz="1200" b="1"/>
              <a:t>снижение доли закупок у единственного</a:t>
            </a:r>
            <a:br>
              <a:rPr lang="ru-RU" sz="1200" b="1"/>
            </a:br>
            <a:r>
              <a:rPr lang="ru-RU" sz="1200" b="1"/>
              <a:t>поставщика</a:t>
            </a:r>
            <a:r>
              <a:rPr lang="ru-RU" sz="1200"/>
              <a:t>, осуществляемых акционерными</a:t>
            </a:r>
            <a:br>
              <a:rPr lang="ru-RU" sz="1200"/>
            </a:br>
            <a:r>
              <a:rPr lang="ru-RU" sz="1200"/>
              <a:t>обществами с госучастием </a:t>
            </a:r>
            <a:endParaRPr/>
          </a:p>
          <a:p>
            <a:pPr>
              <a:defRPr/>
            </a:pPr>
            <a:r>
              <a:rPr lang="ru-RU" sz="1200"/>
              <a:t>(ФОИВ)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8"/>
          </p:nvPr>
        </p:nvSpPr>
        <p:spPr bwMode="auto"/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5</a:t>
            </a:fld>
            <a:endParaRPr lang="ru-RU"/>
          </a:p>
        </p:txBody>
      </p:sp>
      <p:sp>
        <p:nvSpPr>
          <p:cNvPr id="13" name="Заголовок 13"/>
          <p:cNvSpPr>
            <a:spLocks noGrp="1"/>
          </p:cNvSpPr>
          <p:nvPr>
            <p:ph type="title"/>
          </p:nvPr>
        </p:nvSpPr>
        <p:spPr bwMode="auto">
          <a:xfrm>
            <a:off x="322442" y="0"/>
            <a:ext cx="7699013" cy="65008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1700"/>
              <a:t>Результаты работы по содействию развитию конкуренции в Оренбургской области по итогам 2021 года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695492" y="2865006"/>
            <a:ext cx="2326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500" b="1">
                <a:solidFill>
                  <a:srgbClr val="014E7D"/>
                </a:solidFill>
              </a:rPr>
              <a:t>30</a:t>
            </a:r>
            <a:r>
              <a:rPr lang="ru-RU">
                <a:solidFill>
                  <a:srgbClr val="014E7D"/>
                </a:solidFill>
              </a:rPr>
              <a:t> </a:t>
            </a:r>
            <a:endParaRPr/>
          </a:p>
          <a:p>
            <a:pPr lvl="0" algn="ctr">
              <a:defRPr/>
            </a:pPr>
            <a:r>
              <a:rPr lang="ru-RU">
                <a:solidFill>
                  <a:srgbClr val="014E7D"/>
                </a:solidFill>
              </a:rPr>
              <a:t>объектов инфраструктуры, </a:t>
            </a:r>
            <a:endParaRPr/>
          </a:p>
          <a:p>
            <a:pPr lvl="0" algn="ctr">
              <a:defRPr/>
            </a:pPr>
            <a:r>
              <a:rPr lang="ru-RU" sz="2500" b="1">
                <a:solidFill>
                  <a:srgbClr val="014E7D"/>
                </a:solidFill>
              </a:rPr>
              <a:t>1500</a:t>
            </a:r>
            <a:r>
              <a:rPr lang="ru-RU">
                <a:solidFill>
                  <a:srgbClr val="014E7D"/>
                </a:solidFill>
              </a:rPr>
              <a:t> высокопроизводительных новых рабочих мест</a:t>
            </a:r>
            <a:endParaRPr/>
          </a:p>
          <a:p>
            <a:pPr lvl="0" algn="ctr">
              <a:defRPr/>
            </a:pPr>
            <a:r>
              <a:rPr lang="ru-RU" b="1">
                <a:solidFill>
                  <a:srgbClr val="014E7D"/>
                </a:solidFill>
              </a:rPr>
              <a:t>ОЭЗ «Оренбуржье»</a:t>
            </a:r>
            <a:endParaRPr lang="ru-RU" sz="900" b="1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1846050" y="4359793"/>
            <a:ext cx="115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>
                <a:solidFill>
                  <a:schemeClr val="bg1"/>
                </a:solidFill>
              </a:rPr>
              <a:t>Факт – 88,1%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3387305" y="4359793"/>
            <a:ext cx="129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>
                <a:solidFill>
                  <a:schemeClr val="bg1"/>
                </a:solidFill>
              </a:rPr>
              <a:t>Факт – 96,1% </a:t>
            </a:r>
            <a:endParaRPr/>
          </a:p>
        </p:txBody>
      </p:sp>
      <p:sp>
        <p:nvSpPr>
          <p:cNvPr id="31" name="TextBox 30"/>
          <p:cNvSpPr txBox="1"/>
          <p:nvPr/>
        </p:nvSpPr>
        <p:spPr bwMode="auto">
          <a:xfrm>
            <a:off x="5165070" y="4618822"/>
            <a:ext cx="129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>
                <a:solidFill>
                  <a:schemeClr val="bg1"/>
                </a:solidFill>
              </a:rPr>
              <a:t>План – 1,6%,</a:t>
            </a:r>
            <a:endParaRPr/>
          </a:p>
          <a:p>
            <a:pPr lvl="0" algn="ctr">
              <a:defRPr/>
            </a:pPr>
            <a:r>
              <a:rPr lang="ru-RU" sz="1200" b="1">
                <a:solidFill>
                  <a:schemeClr val="bg1"/>
                </a:solidFill>
              </a:rPr>
              <a:t>Факт – 7,7%</a:t>
            </a:r>
            <a:endParaRPr/>
          </a:p>
        </p:txBody>
      </p:sp>
      <p:sp>
        <p:nvSpPr>
          <p:cNvPr id="10" name="Стрелка вверх 9"/>
          <p:cNvSpPr/>
          <p:nvPr/>
        </p:nvSpPr>
        <p:spPr bwMode="auto">
          <a:xfrm>
            <a:off x="683568" y="1422295"/>
            <a:ext cx="150962" cy="37956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012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 bwMode="auto">
          <a:xfrm>
            <a:off x="701057" y="1292576"/>
            <a:ext cx="17425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    </a:t>
            </a:r>
            <a:r>
              <a:rPr lang="ru-RU" sz="2400" b="1">
                <a:solidFill>
                  <a:srgbClr val="014E7D"/>
                </a:solidFill>
              </a:rPr>
              <a:t>на</a:t>
            </a:r>
            <a:r>
              <a:rPr lang="ru-RU" sz="1600" b="1">
                <a:solidFill>
                  <a:srgbClr val="014E7D"/>
                </a:solidFill>
              </a:rPr>
              <a:t> </a:t>
            </a:r>
            <a:r>
              <a:rPr lang="ru-RU" sz="2500" b="1">
                <a:solidFill>
                  <a:srgbClr val="014E7D"/>
                </a:solidFill>
              </a:rPr>
              <a:t>2,6%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14E7D"/>
                </a:solidFill>
              </a:rPr>
              <a:t>субъектов МСП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2755125" y="1247265"/>
            <a:ext cx="174253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    </a:t>
            </a:r>
            <a:r>
              <a:rPr lang="ru-RU" sz="2500" b="1">
                <a:solidFill>
                  <a:srgbClr val="014E7D"/>
                </a:solidFill>
              </a:rPr>
              <a:t>в 3 раза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14E7D"/>
                </a:solidFill>
              </a:rPr>
              <a:t>численности самозанятых</a:t>
            </a:r>
          </a:p>
        </p:txBody>
      </p:sp>
      <p:sp>
        <p:nvSpPr>
          <p:cNvPr id="32" name="Стрелка вверх 31"/>
          <p:cNvSpPr/>
          <p:nvPr/>
        </p:nvSpPr>
        <p:spPr bwMode="auto">
          <a:xfrm>
            <a:off x="2836862" y="1422294"/>
            <a:ext cx="150962" cy="37956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012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4379885" y="1265825"/>
            <a:ext cx="17425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    </a:t>
            </a:r>
            <a:r>
              <a:rPr lang="ru-RU" sz="2500" b="1">
                <a:solidFill>
                  <a:srgbClr val="014E7D"/>
                </a:solidFill>
              </a:rPr>
              <a:t>5 тыс.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14E7D"/>
                </a:solidFill>
              </a:rPr>
              <a:t>соцконтрактов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6845622" y="1139437"/>
            <a:ext cx="17511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14E7D"/>
                </a:solidFill>
              </a:rPr>
              <a:t>до </a:t>
            </a:r>
            <a:r>
              <a:rPr lang="ru-RU" sz="2500" b="1">
                <a:solidFill>
                  <a:srgbClr val="014E7D"/>
                </a:solidFill>
              </a:rPr>
              <a:t>49,73%</a:t>
            </a:r>
            <a:r>
              <a:rPr lang="ru-RU" sz="2800"/>
              <a:t> </a:t>
            </a:r>
            <a:r>
              <a:rPr lang="ru-RU">
                <a:solidFill>
                  <a:srgbClr val="014E7D"/>
                </a:solidFill>
              </a:rPr>
              <a:t>объема закупок неконкурентными способами</a:t>
            </a:r>
            <a:endParaRPr/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6739590" y="1334401"/>
            <a:ext cx="161739" cy="46997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TextBox 34"/>
          <p:cNvSpPr txBox="1"/>
          <p:nvPr/>
        </p:nvSpPr>
        <p:spPr bwMode="auto">
          <a:xfrm>
            <a:off x="7067394" y="2811574"/>
            <a:ext cx="174253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500" b="1">
                <a:solidFill>
                  <a:srgbClr val="014E7D"/>
                </a:solidFill>
              </a:rPr>
              <a:t>37 </a:t>
            </a:r>
            <a:r>
              <a:rPr lang="ru-RU">
                <a:solidFill>
                  <a:srgbClr val="014E7D"/>
                </a:solidFill>
              </a:rPr>
              <a:t>инвестиционных проектов, </a:t>
            </a:r>
            <a:endParaRPr/>
          </a:p>
          <a:p>
            <a:pPr algn="ctr">
              <a:defRPr/>
            </a:pPr>
            <a:r>
              <a:rPr lang="ru-RU" sz="2500" b="1">
                <a:solidFill>
                  <a:srgbClr val="014E7D"/>
                </a:solidFill>
              </a:rPr>
              <a:t>76</a:t>
            </a:r>
            <a:r>
              <a:rPr lang="ru-RU">
                <a:solidFill>
                  <a:srgbClr val="014E7D"/>
                </a:solidFill>
              </a:rPr>
              <a:t> концессионных соглашений</a:t>
            </a:r>
            <a:endParaRPr/>
          </a:p>
        </p:txBody>
      </p:sp>
      <p:sp>
        <p:nvSpPr>
          <p:cNvPr id="36" name="TextBox 35"/>
          <p:cNvSpPr txBox="1"/>
          <p:nvPr/>
        </p:nvSpPr>
        <p:spPr bwMode="auto">
          <a:xfrm>
            <a:off x="474620" y="2962275"/>
            <a:ext cx="174253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 </a:t>
            </a:r>
            <a:r>
              <a:rPr lang="ru-RU" sz="2500" b="1">
                <a:solidFill>
                  <a:srgbClr val="014E7D"/>
                </a:solidFill>
              </a:rPr>
              <a:t>15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14E7D"/>
                </a:solidFill>
              </a:rPr>
              <a:t>место среди 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14E7D"/>
                </a:solidFill>
              </a:rPr>
              <a:t>85 регионов РФ по использованию населением госуслуг в эл. форме</a:t>
            </a:r>
            <a:endParaRPr/>
          </a:p>
        </p:txBody>
      </p:sp>
      <p:sp>
        <p:nvSpPr>
          <p:cNvPr id="37" name="TextBox 36"/>
          <p:cNvSpPr txBox="1"/>
          <p:nvPr/>
        </p:nvSpPr>
        <p:spPr bwMode="auto">
          <a:xfrm>
            <a:off x="2217156" y="2962275"/>
            <a:ext cx="174253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 </a:t>
            </a:r>
            <a:r>
              <a:rPr lang="ru-RU" sz="2500" b="1">
                <a:solidFill>
                  <a:srgbClr val="014E7D"/>
                </a:solidFill>
              </a:rPr>
              <a:t>65,6%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14E7D"/>
                </a:solidFill>
              </a:rPr>
              <a:t>госуслуг, оказываемых ОИВ, ОМСУ и под. учреждений переведены в эл. вид</a:t>
            </a:r>
            <a:endParaRPr/>
          </a:p>
        </p:txBody>
      </p:sp>
      <p:sp>
        <p:nvSpPr>
          <p:cNvPr id="17" name="Трапеция 16"/>
          <p:cNvSpPr/>
          <p:nvPr/>
        </p:nvSpPr>
        <p:spPr bwMode="auto">
          <a:xfrm>
            <a:off x="627536" y="947489"/>
            <a:ext cx="5262483" cy="269305"/>
          </a:xfrm>
          <a:prstGeom prst="trapezoid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 bwMode="auto">
          <a:xfrm>
            <a:off x="1588159" y="929322"/>
            <a:ext cx="332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/>
              <a:t>Предпринимательство</a:t>
            </a:r>
            <a:endParaRPr/>
          </a:p>
        </p:txBody>
      </p:sp>
      <p:sp>
        <p:nvSpPr>
          <p:cNvPr id="38" name="Трапеция 37"/>
          <p:cNvSpPr/>
          <p:nvPr/>
        </p:nvSpPr>
        <p:spPr bwMode="auto">
          <a:xfrm>
            <a:off x="6638592" y="928252"/>
            <a:ext cx="1999534" cy="269305"/>
          </a:xfrm>
          <a:prstGeom prst="trapezoid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 bwMode="auto">
          <a:xfrm>
            <a:off x="6739590" y="928252"/>
            <a:ext cx="1764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/>
              <a:t>Закупки</a:t>
            </a:r>
            <a:endParaRPr/>
          </a:p>
        </p:txBody>
      </p:sp>
      <p:sp>
        <p:nvSpPr>
          <p:cNvPr id="39" name="Трапеция 38"/>
          <p:cNvSpPr/>
          <p:nvPr/>
        </p:nvSpPr>
        <p:spPr bwMode="auto">
          <a:xfrm>
            <a:off x="4788025" y="2634579"/>
            <a:ext cx="4021906" cy="269305"/>
          </a:xfrm>
          <a:prstGeom prst="trapezoid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TextBox 39"/>
          <p:cNvSpPr txBox="1"/>
          <p:nvPr/>
        </p:nvSpPr>
        <p:spPr bwMode="auto">
          <a:xfrm>
            <a:off x="5508104" y="2611548"/>
            <a:ext cx="2892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/>
              <a:t>Инвестиции</a:t>
            </a:r>
            <a:endParaRPr/>
          </a:p>
        </p:txBody>
      </p:sp>
      <p:sp>
        <p:nvSpPr>
          <p:cNvPr id="41" name="Трапеция 40"/>
          <p:cNvSpPr/>
          <p:nvPr/>
        </p:nvSpPr>
        <p:spPr bwMode="auto">
          <a:xfrm>
            <a:off x="701057" y="2650020"/>
            <a:ext cx="3153320" cy="269305"/>
          </a:xfrm>
          <a:prstGeom prst="trapezoid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/>
          <p:nvPr/>
        </p:nvSpPr>
        <p:spPr bwMode="auto">
          <a:xfrm>
            <a:off x="1395666" y="2630783"/>
            <a:ext cx="1764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/>
              <a:t>Госуслуги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8"/>
          </p:nvPr>
        </p:nvSpPr>
        <p:spPr bwMode="auto"/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6</a:t>
            </a:fld>
            <a:endParaRPr lang="ru-RU"/>
          </a:p>
        </p:txBody>
      </p:sp>
      <p:sp>
        <p:nvSpPr>
          <p:cNvPr id="13" name="Заголовок 13"/>
          <p:cNvSpPr>
            <a:spLocks noGrp="1"/>
          </p:cNvSpPr>
          <p:nvPr>
            <p:ph type="title"/>
          </p:nvPr>
        </p:nvSpPr>
        <p:spPr bwMode="auto">
          <a:xfrm>
            <a:off x="248707" y="401570"/>
            <a:ext cx="6659479" cy="65008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000"/>
              <a:t>Развитие конкуренции в Оренбургской области</a:t>
            </a:r>
            <a:br>
              <a:rPr lang="ru-RU" sz="2000"/>
            </a:br>
            <a:endParaRPr lang="ru-RU" sz="200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171949" y="2107271"/>
            <a:ext cx="4629152" cy="2631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 algn="ctr">
              <a:lnSpc>
                <a:spcPct val="90000"/>
              </a:lnSpc>
              <a:spcBef>
                <a:spcPts val="750"/>
              </a:spcBef>
              <a:buClr>
                <a:srgbClr val="2E7A40"/>
              </a:buClr>
              <a:buFont typeface="Arial"/>
              <a:buChar char="•"/>
              <a:defRPr/>
            </a:pPr>
            <a:endParaRPr lang="ru-RU" b="1" spc="225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785005" y="1031081"/>
          <a:ext cx="7513606" cy="340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8"/>
          </p:nvPr>
        </p:nvSpPr>
        <p:spPr bwMode="auto"/>
        <p:txBody>
          <a:bodyPr rtlCol="0"/>
          <a:lstStyle/>
          <a:p>
            <a:pPr>
              <a:defRPr/>
            </a:pPr>
            <a:fld id="{8699F50C-BE38-4BD0-BA84-9B090E1F2B9B}" type="slidenum">
              <a:rPr lang="ru-RU"/>
              <a:t>7</a:t>
            </a:fld>
            <a:endParaRPr lang="ru-RU"/>
          </a:p>
        </p:txBody>
      </p:sp>
      <p:sp>
        <p:nvSpPr>
          <p:cNvPr id="13" name="Заголовок 13"/>
          <p:cNvSpPr>
            <a:spLocks noGrp="1"/>
          </p:cNvSpPr>
          <p:nvPr>
            <p:ph type="title"/>
          </p:nvPr>
        </p:nvSpPr>
        <p:spPr bwMode="auto">
          <a:xfrm>
            <a:off x="207165" y="297858"/>
            <a:ext cx="6659479" cy="65008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000"/>
              <a:t>Мониторинг состояния и развития конкуренции </a:t>
            </a:r>
            <a:br>
              <a:rPr lang="ru-RU" sz="2000"/>
            </a:br>
            <a:r>
              <a:rPr lang="ru-RU" sz="2000"/>
              <a:t>на товарных рынках Оренбургской области 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171949" y="2107271"/>
            <a:ext cx="4629152" cy="2631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 algn="ctr">
              <a:lnSpc>
                <a:spcPct val="90000"/>
              </a:lnSpc>
              <a:spcBef>
                <a:spcPts val="750"/>
              </a:spcBef>
              <a:buClr>
                <a:srgbClr val="2E7A40"/>
              </a:buClr>
              <a:buFont typeface="Arial"/>
              <a:buChar char="•"/>
              <a:defRPr/>
            </a:pPr>
            <a:endParaRPr lang="ru-RU" b="1" spc="225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0402" t="9980" r="21944" b="56693"/>
          <a:stretch/>
        </p:blipFill>
        <p:spPr bwMode="auto">
          <a:xfrm>
            <a:off x="163902" y="2863969"/>
            <a:ext cx="5495027" cy="221698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Схема 1"/>
          <p:cNvGrpSpPr/>
          <p:nvPr/>
        </p:nvGrpSpPr>
        <p:grpSpPr bwMode="auto">
          <a:xfrm>
            <a:off x="5581291" y="1710457"/>
            <a:ext cx="3349207" cy="3036229"/>
            <a:chOff x="0" y="0"/>
            <a:chExt cx="3349207" cy="3036229"/>
          </a:xfrm>
        </p:grpSpPr>
        <p:sp>
          <p:nvSpPr>
            <p:cNvPr id="3" name="Овал 2"/>
            <p:cNvSpPr/>
            <p:nvPr/>
          </p:nvSpPr>
          <p:spPr bwMode="auto">
            <a:xfrm>
              <a:off x="1182964" y="0"/>
              <a:ext cx="998507" cy="917434"/>
            </a:xfrm>
            <a:prstGeom prst="ellipse">
              <a:avLst/>
            </a:prstGeom>
            <a:gradFill rotWithShape="0">
              <a:gsLst>
                <a:gs pos="74000">
                  <a:srgbClr val="DFCBD4"/>
                </a:gs>
                <a:gs pos="10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/>
                <a:t>10 направлений мониторинга</a:t>
              </a:r>
              <a:endParaRPr lang="ru-RU" sz="800"/>
            </a:p>
          </p:txBody>
        </p:sp>
        <p:sp>
          <p:nvSpPr>
            <p:cNvPr id="5" name="Стрелка вправо 4"/>
            <p:cNvSpPr/>
            <p:nvPr/>
          </p:nvSpPr>
          <p:spPr bwMode="auto">
            <a:xfrm rot="2199586">
              <a:off x="2114179" y="695382"/>
              <a:ext cx="188048" cy="30963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/>
            </a:solidFill>
            <a:ln w="12700" cap="flat" cmpd="sng" algn="ctr">
              <a:solidFill>
                <a:schemeClr val="accent6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2208533" y="809423"/>
              <a:ext cx="1122407" cy="917434"/>
            </a:xfrm>
            <a:prstGeom prst="ellipse">
              <a:avLst/>
            </a:prstGeom>
            <a:gradFill rotWithShape="0">
              <a:gsLst>
                <a:gs pos="0">
                  <a:srgbClr val="F1E7EC"/>
                </a:gs>
                <a:gs pos="83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/>
                <a:t>Источники получения информации</a:t>
              </a:r>
              <a:endParaRPr lang="ru-RU" sz="800"/>
            </a:p>
          </p:txBody>
        </p:sp>
        <p:sp>
          <p:nvSpPr>
            <p:cNvPr id="8" name="Стрелка вправо 7"/>
            <p:cNvSpPr/>
            <p:nvPr/>
          </p:nvSpPr>
          <p:spPr bwMode="auto">
            <a:xfrm rot="6480000">
              <a:off x="2441106" y="1761888"/>
              <a:ext cx="235798" cy="30963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/>
            </a:solidFill>
            <a:ln w="12700" cap="flat" cmpd="sng" algn="ctr">
              <a:solidFill>
                <a:schemeClr val="accent6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10800000"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1800592" y="2118303"/>
              <a:ext cx="1087728" cy="917434"/>
            </a:xfrm>
            <a:prstGeom prst="ellipse">
              <a:avLst/>
            </a:prstGeom>
            <a:gradFill rotWithShape="0">
              <a:gsLst>
                <a:gs pos="5000">
                  <a:srgbClr val="F1E7EC"/>
                </a:gs>
                <a:gs pos="83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/>
                <a:t>Критерии выборки респондентов</a:t>
              </a:r>
              <a:endParaRPr lang="ru-RU" sz="800"/>
            </a:p>
          </p:txBody>
        </p:sp>
        <p:sp>
          <p:nvSpPr>
            <p:cNvPr id="10" name="Стрелка вправо 9"/>
            <p:cNvSpPr/>
            <p:nvPr/>
          </p:nvSpPr>
          <p:spPr bwMode="auto">
            <a:xfrm rot="10800000">
              <a:off x="1568276" y="2422203"/>
              <a:ext cx="164168" cy="30963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/>
            </a:solidFill>
            <a:ln w="12700" cap="flat" cmpd="sng" algn="ctr">
              <a:solidFill>
                <a:schemeClr val="accent6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10800000"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445597" y="2118303"/>
              <a:ext cx="1045241" cy="917434"/>
            </a:xfrm>
            <a:prstGeom prst="ellipse">
              <a:avLst/>
            </a:prstGeom>
            <a:gradFill rotWithShape="0">
              <a:gsLst>
                <a:gs pos="5000">
                  <a:srgbClr val="F1E7EC"/>
                </a:gs>
                <a:gs pos="92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/>
                <a:t>Оценка результатов, основные выводы</a:t>
              </a:r>
              <a:endParaRPr lang="ru-RU" sz="800"/>
            </a:p>
          </p:txBody>
        </p:sp>
        <p:sp>
          <p:nvSpPr>
            <p:cNvPr id="14" name="Стрелка вправо 13"/>
            <p:cNvSpPr/>
            <p:nvPr/>
          </p:nvSpPr>
          <p:spPr bwMode="auto">
            <a:xfrm rot="15327934">
              <a:off x="700557" y="1790754"/>
              <a:ext cx="207906" cy="30963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/>
            </a:solidFill>
            <a:ln w="12700" cap="flat" cmpd="sng" algn="ctr">
              <a:solidFill>
                <a:schemeClr val="accent6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10800000"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  <p:sp>
          <p:nvSpPr>
            <p:cNvPr id="15" name="Овал 14"/>
            <p:cNvSpPr/>
            <p:nvPr/>
          </p:nvSpPr>
          <p:spPr bwMode="auto">
            <a:xfrm>
              <a:off x="113155" y="843930"/>
              <a:ext cx="1049342" cy="917434"/>
            </a:xfrm>
            <a:prstGeom prst="ellipse">
              <a:avLst/>
            </a:prstGeom>
            <a:gradFill rotWithShape="0">
              <a:gsLst>
                <a:gs pos="7000">
                  <a:srgbClr val="F1E7EC"/>
                </a:gs>
                <a:gs pos="93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/>
                <a:t>Типовые анкеты для опроса</a:t>
              </a:r>
              <a:endParaRPr/>
            </a:p>
          </p:txBody>
        </p:sp>
        <p:sp>
          <p:nvSpPr>
            <p:cNvPr id="16" name="Стрелка вправо 15"/>
            <p:cNvSpPr/>
            <p:nvPr/>
          </p:nvSpPr>
          <p:spPr bwMode="auto">
            <a:xfrm rot="19263584">
              <a:off x="1064141" y="725102"/>
              <a:ext cx="193648" cy="30963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/>
            </a:solidFill>
            <a:ln w="12700" cap="flat" cmpd="sng" algn="ctr">
              <a:solidFill>
                <a:schemeClr val="accent6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</p:grpSp>
      <p:grpSp>
        <p:nvGrpSpPr>
          <p:cNvPr id="6" name="Схема 5"/>
          <p:cNvGrpSpPr/>
          <p:nvPr/>
        </p:nvGrpSpPr>
        <p:grpSpPr bwMode="auto">
          <a:xfrm>
            <a:off x="398326" y="1183785"/>
            <a:ext cx="5257811" cy="1399415"/>
            <a:chOff x="2154" y="372902"/>
            <a:chExt cx="4058733" cy="1399415"/>
          </a:xfrm>
        </p:grpSpPr>
        <p:sp>
          <p:nvSpPr>
            <p:cNvPr id="17" name="Скругленный прямоугольник 16"/>
            <p:cNvSpPr/>
            <p:nvPr/>
          </p:nvSpPr>
          <p:spPr bwMode="auto">
            <a:xfrm>
              <a:off x="2154" y="554592"/>
              <a:ext cx="1944145" cy="1036035"/>
            </a:xfrm>
            <a:prstGeom prst="roundRect">
              <a:avLst>
                <a:gd name="adj" fmla="val 10000"/>
              </a:avLst>
            </a:prstGeom>
            <a:solidFill>
              <a:srgbClr val="F1E7EC"/>
            </a:solidFill>
            <a:ln w="12700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2">
                      <a:lumMod val="25000"/>
                    </a:schemeClr>
                  </a:solidFill>
                </a:rPr>
                <a:t>6,5</a:t>
              </a:r>
              <a:r>
                <a:rPr lang="ru-RU" sz="1400" b="1">
                  <a:solidFill>
                    <a:schemeClr val="tx2">
                      <a:lumMod val="25000"/>
                    </a:schemeClr>
                  </a:solidFill>
                </a:rPr>
                <a:t> тыс. респондентов</a:t>
              </a:r>
              <a:endParaRPr/>
            </a:p>
          </p:txBody>
        </p:sp>
        <p:sp>
          <p:nvSpPr>
            <p:cNvPr id="18" name="Полилиния 17"/>
            <p:cNvSpPr/>
            <p:nvPr/>
          </p:nvSpPr>
          <p:spPr bwMode="auto">
            <a:xfrm rot="19457599">
              <a:off x="1886026" y="858172"/>
              <a:ext cx="641259" cy="54614"/>
            </a:xfrm>
            <a:custGeom>
              <a:avLst/>
              <a:gdLst/>
              <a:ahLst/>
              <a:cxnLst/>
              <a:rect l="0" t="0" r="0" b="0"/>
              <a:pathLst>
                <a:path w="641259" h="54614" extrusionOk="0">
                  <a:moveTo>
                    <a:pt x="0" y="27307"/>
                  </a:moveTo>
                  <a:lnTo>
                    <a:pt x="641259" y="27307"/>
                  </a:lnTo>
                </a:path>
              </a:pathLst>
            </a:custGeom>
            <a:noFill/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00"/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2467012" y="372902"/>
              <a:ext cx="1593875" cy="650890"/>
            </a:xfrm>
            <a:prstGeom prst="roundRect">
              <a:avLst>
                <a:gd name="adj" fmla="val 10000"/>
              </a:avLst>
            </a:prstGeom>
            <a:solidFill>
              <a:srgbClr val="F1E7EC"/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solidFill>
                    <a:schemeClr val="tx2">
                      <a:lumMod val="25000"/>
                    </a:schemeClr>
                  </a:solidFill>
                </a:rPr>
                <a:t>1,1</a:t>
              </a:r>
              <a:r>
                <a:rPr lang="ru-RU" sz="1200">
                  <a:solidFill>
                    <a:schemeClr val="tx2">
                      <a:lumMod val="25000"/>
                    </a:schemeClr>
                  </a:solidFill>
                </a:rPr>
                <a:t> тыс. предпринимателей</a:t>
              </a:r>
              <a:endParaRPr/>
            </a:p>
          </p:txBody>
        </p:sp>
        <p:sp>
          <p:nvSpPr>
            <p:cNvPr id="20" name="Полилиния 19"/>
            <p:cNvSpPr/>
            <p:nvPr/>
          </p:nvSpPr>
          <p:spPr bwMode="auto">
            <a:xfrm rot="1952398" flipV="1">
              <a:off x="1898967" y="1322520"/>
              <a:ext cx="614593" cy="49804"/>
            </a:xfrm>
            <a:custGeom>
              <a:avLst/>
              <a:gdLst/>
              <a:ahLst/>
              <a:cxnLst/>
              <a:rect l="0" t="0" r="0" b="0"/>
              <a:pathLst>
                <a:path w="641259" h="54614" extrusionOk="0">
                  <a:moveTo>
                    <a:pt x="0" y="27307"/>
                  </a:moveTo>
                  <a:lnTo>
                    <a:pt x="641259" y="27307"/>
                  </a:lnTo>
                </a:path>
              </a:pathLst>
            </a:custGeom>
            <a:noFill/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00"/>
            </a:p>
          </p:txBody>
        </p:sp>
        <p:sp>
          <p:nvSpPr>
            <p:cNvPr id="21" name="Скругленный прямоугольник 20"/>
            <p:cNvSpPr/>
            <p:nvPr/>
          </p:nvSpPr>
          <p:spPr bwMode="auto">
            <a:xfrm>
              <a:off x="2467012" y="1121427"/>
              <a:ext cx="1593875" cy="650890"/>
            </a:xfrm>
            <a:prstGeom prst="roundRect">
              <a:avLst>
                <a:gd name="adj" fmla="val 10000"/>
              </a:avLst>
            </a:prstGeom>
            <a:solidFill>
              <a:srgbClr val="F1E7EC"/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solidFill>
                    <a:schemeClr val="tx2">
                      <a:lumMod val="25000"/>
                    </a:schemeClr>
                  </a:solidFill>
                </a:rPr>
                <a:t>5,4</a:t>
              </a:r>
              <a:r>
                <a:rPr lang="ru-RU" sz="1700">
                  <a:solidFill>
                    <a:schemeClr val="tx2">
                      <a:lumMod val="25000"/>
                    </a:schemeClr>
                  </a:solidFill>
                </a:rPr>
                <a:t> </a:t>
              </a:r>
              <a:r>
                <a:rPr lang="ru-RU" sz="1200">
                  <a:solidFill>
                    <a:schemeClr val="tx2">
                      <a:lumMod val="25000"/>
                    </a:schemeClr>
                  </a:solidFill>
                </a:rPr>
                <a:t>тыс. потребителей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8699F50C-BE38-4BD0-BA84-9B090E1F2B9B}" type="slidenum">
              <a:rPr lang="ru-RU"/>
              <a:t>8</a:t>
            </a:fld>
            <a:endParaRPr lang="ru-RU"/>
          </a:p>
        </p:txBody>
      </p:sp>
      <p:sp>
        <p:nvSpPr>
          <p:cNvPr id="8" name="Заголовок 4"/>
          <p:cNvSpPr txBox="1"/>
          <p:nvPr/>
        </p:nvSpPr>
        <p:spPr bwMode="auto">
          <a:xfrm>
            <a:off x="339515" y="442913"/>
            <a:ext cx="6196765" cy="608054"/>
          </a:xfrm>
          <a:prstGeom prst="rect">
            <a:avLst/>
          </a:prstGeom>
        </p:spPr>
        <p:txBody>
          <a:bodyPr vert="horz" lIns="68580" tIns="34290" rIns="68580" bIns="0" rtlCol="0" anchor="b">
            <a:normAutofit fontScale="9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en-IN"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300"/>
              <a:t>Результаты мониторинга 2021 года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1400" spc="225">
                <a:solidFill>
                  <a:schemeClr val="accent6"/>
                </a:solidFill>
                <a:ea typeface="Arial"/>
                <a:cs typeface="Arial"/>
              </a:rPr>
              <a:t>Характеристика условий ведения бизнеса</a:t>
            </a:r>
            <a:endParaRPr lang="ru-RU" sz="140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782924" y="1206242"/>
          <a:ext cx="7852117" cy="363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8699F50C-BE38-4BD0-BA84-9B090E1F2B9B}" type="slidenum">
              <a:rPr lang="ru-RU"/>
              <a:t>9</a:t>
            </a:fld>
            <a:endParaRPr lang="ru-RU"/>
          </a:p>
        </p:txBody>
      </p:sp>
      <p:sp>
        <p:nvSpPr>
          <p:cNvPr id="7" name="Заголовок 4"/>
          <p:cNvSpPr txBox="1"/>
          <p:nvPr/>
        </p:nvSpPr>
        <p:spPr bwMode="auto">
          <a:xfrm>
            <a:off x="390266" y="352204"/>
            <a:ext cx="4790625" cy="333651"/>
          </a:xfrm>
          <a:prstGeom prst="rect">
            <a:avLst/>
          </a:prstGeom>
        </p:spPr>
        <p:txBody>
          <a:bodyPr vert="horz" lIns="68580" tIns="34290" rIns="68580" bIns="0" rtlCol="0" anchor="b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en-IN"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/>
              <a:t>Результаты мониторинга 2021 года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320286" y="1152308"/>
            <a:ext cx="2814452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ru-RU" sz="1200" b="1">
                <a:latin typeface="Arial"/>
              </a:rPr>
              <a:t>Динамика количества конкурентов за последние 3 года </a:t>
            </a:r>
            <a:endParaRPr/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284672" y="1457348"/>
          <a:ext cx="4173002" cy="282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209691" y="1371600"/>
          <a:ext cx="4787660" cy="2948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841860" y="1233100"/>
            <a:ext cx="2667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/>
              <a:t>Оценка количества конкурентов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90266" y="844531"/>
            <a:ext cx="3837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225">
                <a:solidFill>
                  <a:schemeClr val="accent6"/>
                </a:solidFill>
              </a:rPr>
              <a:t>Динамика конкурентной среды:</a:t>
            </a:r>
            <a:endParaRPr lang="ru-RU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FF00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575</Words>
  <Application>Microsoft Office PowerPoint</Application>
  <DocSecurity>0</DocSecurity>
  <PresentationFormat>Экран (16:9)</PresentationFormat>
  <Paragraphs>138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CiscoSans ExtraLight</vt:lpstr>
      <vt:lpstr>Gill Sans SemiBold</vt:lpstr>
      <vt:lpstr>Times New Roman</vt:lpstr>
      <vt:lpstr>Тема Office</vt:lpstr>
      <vt:lpstr>Об итогах достижения плана мероприятий «дорожной карты» по содействию развитию конкуренции Оренбургской области в 2021 году  </vt:lpstr>
      <vt:lpstr>Презентация PowerPoint</vt:lpstr>
      <vt:lpstr>Достижение ключевых показателей  Национального плана развития конкуренции в  Российской Федерации на 2018-2020 гг. </vt:lpstr>
      <vt:lpstr>В сентябре 2021 года распоряжением Правительства Российской Федерации утвержден Национальный план развития конкуренции на период 2021-2025 годов  </vt:lpstr>
      <vt:lpstr>Результаты работы по содействию развитию конкуренции в Оренбургской области по итогам 2021 года</vt:lpstr>
      <vt:lpstr>Развитие конкуренции в Оренбургской области </vt:lpstr>
      <vt:lpstr>Мониторинг состояния и развития конкуренции  на товарных рынках Оренбургской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Спикер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3</cp:revision>
  <dcterms:created xsi:type="dcterms:W3CDTF">2020-07-02T04:34:19Z</dcterms:created>
  <dcterms:modified xsi:type="dcterms:W3CDTF">2022-04-21T11:11:03Z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